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5"/>
    <p:sldId id="257" r:id="rId36"/>
    <p:sldId id="258" r:id="rId37"/>
    <p:sldId id="259" r:id="rId38"/>
    <p:sldId id="260" r:id="rId39"/>
    <p:sldId id="261" r:id="rId40"/>
    <p:sldId id="262" r:id="rId41"/>
    <p:sldId id="263" r:id="rId42"/>
    <p:sldId id="264" r:id="rId43"/>
    <p:sldId id="265" r:id="rId4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ndasia" charset="1" panose="02000500000000000000"/>
      <p:regular r:id="rId10"/>
    </p:embeddedFont>
    <p:embeddedFont>
      <p:font typeface="Canva Sans" charset="1" panose="020B0503030501040103"/>
      <p:regular r:id="rId11"/>
    </p:embeddedFont>
    <p:embeddedFont>
      <p:font typeface="Canva Sans Bold" charset="1" panose="020B0803030501040103"/>
      <p:regular r:id="rId12"/>
    </p:embeddedFont>
    <p:embeddedFont>
      <p:font typeface="Canva Sans Italics" charset="1" panose="020B0503030501040103"/>
      <p:regular r:id="rId13"/>
    </p:embeddedFont>
    <p:embeddedFont>
      <p:font typeface="Canva Sans Bold Italics" charset="1" panose="020B0803030501040103"/>
      <p:regular r:id="rId14"/>
    </p:embeddedFont>
    <p:embeddedFont>
      <p:font typeface="Canva Sans Medium" charset="1" panose="020B0603030501040103"/>
      <p:regular r:id="rId15"/>
    </p:embeddedFont>
    <p:embeddedFont>
      <p:font typeface="Canva Sans Medium Italics" charset="1" panose="020B0603030501040103"/>
      <p:regular r:id="rId16"/>
    </p:embeddedFont>
    <p:embeddedFont>
      <p:font typeface="The Seasons" charset="1" panose="00000000000000000000"/>
      <p:regular r:id="rId17"/>
    </p:embeddedFont>
    <p:embeddedFont>
      <p:font typeface="The Seasons Bold" charset="1" panose="00000000000000000000"/>
      <p:regular r:id="rId18"/>
    </p:embeddedFont>
    <p:embeddedFont>
      <p:font typeface="The Seasons Italics" charset="1" panose="00000000000000000000"/>
      <p:regular r:id="rId19"/>
    </p:embeddedFont>
    <p:embeddedFont>
      <p:font typeface="The Seasons Bold Italics" charset="1" panose="00000000000000000000"/>
      <p:regular r:id="rId20"/>
    </p:embeddedFont>
    <p:embeddedFont>
      <p:font typeface="The Seasons Light" charset="1" panose="00000000000000000000"/>
      <p:regular r:id="rId21"/>
    </p:embeddedFont>
    <p:embeddedFont>
      <p:font typeface="The Seasons Light Italics" charset="1" panose="00000000000000000000"/>
      <p:regular r:id="rId22"/>
    </p:embeddedFont>
    <p:embeddedFont>
      <p:font typeface="Open Sans" charset="1" panose="00000000000000000000"/>
      <p:regular r:id="rId23"/>
    </p:embeddedFont>
    <p:embeddedFont>
      <p:font typeface="Open Sans Bold" charset="1" panose="00000000000000000000"/>
      <p:regular r:id="rId24"/>
    </p:embeddedFont>
    <p:embeddedFont>
      <p:font typeface="Open Sans Italics" charset="1" panose="00000000000000000000"/>
      <p:regular r:id="rId25"/>
    </p:embeddedFont>
    <p:embeddedFont>
      <p:font typeface="Open Sans Bold Italics" charset="1" panose="00000000000000000000"/>
      <p:regular r:id="rId26"/>
    </p:embeddedFont>
    <p:embeddedFont>
      <p:font typeface="Open Sans Light" charset="1" panose="00000000000000000000"/>
      <p:regular r:id="rId27"/>
    </p:embeddedFont>
    <p:embeddedFont>
      <p:font typeface="Open Sans Light Italics" charset="1" panose="00000000000000000000"/>
      <p:regular r:id="rId28"/>
    </p:embeddedFont>
    <p:embeddedFont>
      <p:font typeface="Open Sans Medium" charset="1" panose="00000000000000000000"/>
      <p:regular r:id="rId29"/>
    </p:embeddedFont>
    <p:embeddedFont>
      <p:font typeface="Open Sans Medium Italics" charset="1" panose="00000000000000000000"/>
      <p:regular r:id="rId30"/>
    </p:embeddedFont>
    <p:embeddedFont>
      <p:font typeface="Open Sans Semi-Bold" charset="1" panose="00000000000000000000"/>
      <p:regular r:id="rId31"/>
    </p:embeddedFont>
    <p:embeddedFont>
      <p:font typeface="Open Sans Semi-Bold Italics" charset="1" panose="00000000000000000000"/>
      <p:regular r:id="rId32"/>
    </p:embeddedFont>
    <p:embeddedFont>
      <p:font typeface="Open Sans Ultra-Bold" charset="1" panose="00000000000000000000"/>
      <p:regular r:id="rId33"/>
    </p:embeddedFont>
    <p:embeddedFont>
      <p:font typeface="Open Sans Ultra-Bold Italics" charset="1" panose="000000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slides/slide1.xml" Type="http://schemas.openxmlformats.org/officeDocument/2006/relationships/slide"/><Relationship Id="rId36" Target="slides/slide2.xml" Type="http://schemas.openxmlformats.org/officeDocument/2006/relationships/slide"/><Relationship Id="rId37" Target="slides/slide3.xml" Type="http://schemas.openxmlformats.org/officeDocument/2006/relationships/slide"/><Relationship Id="rId38" Target="slides/slide4.xml" Type="http://schemas.openxmlformats.org/officeDocument/2006/relationships/slide"/><Relationship Id="rId39" Target="slides/slide5.xml" Type="http://schemas.openxmlformats.org/officeDocument/2006/relationships/slide"/><Relationship Id="rId4" Target="theme/theme1.xml" Type="http://schemas.openxmlformats.org/officeDocument/2006/relationships/theme"/><Relationship Id="rId40" Target="slides/slide6.xml" Type="http://schemas.openxmlformats.org/officeDocument/2006/relationships/slide"/><Relationship Id="rId41" Target="slides/slide7.xml" Type="http://schemas.openxmlformats.org/officeDocument/2006/relationships/slide"/><Relationship Id="rId42" Target="slides/slide8.xml" Type="http://schemas.openxmlformats.org/officeDocument/2006/relationships/slide"/><Relationship Id="rId43" Target="slides/slide9.xml" Type="http://schemas.openxmlformats.org/officeDocument/2006/relationships/slide"/><Relationship Id="rId44" Target="slides/slide10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jpe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jpe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jpeg" Type="http://schemas.openxmlformats.org/officeDocument/2006/relationships/image"/><Relationship Id="rId11" Target="../media/image12.png" Type="http://schemas.openxmlformats.org/officeDocument/2006/relationships/image"/><Relationship Id="rId12" Target="../media/image6.png" Type="http://schemas.openxmlformats.org/officeDocument/2006/relationships/image"/><Relationship Id="rId13" Target="../media/image27.png" Type="http://schemas.openxmlformats.org/officeDocument/2006/relationships/image"/><Relationship Id="rId2" Target="../media/image31.jpe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32.jpeg" Type="http://schemas.openxmlformats.org/officeDocument/2006/relationships/image"/><Relationship Id="rId7" Target="../media/image5.png" Type="http://schemas.openxmlformats.org/officeDocument/2006/relationships/image"/><Relationship Id="rId8" Target="../media/image33.jpe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1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2" Target="../media/image12.png" Type="http://schemas.openxmlformats.org/officeDocument/2006/relationships/image"/><Relationship Id="rId3" Target="../media/image13.jpe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23.pn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5.jpeg" Type="http://schemas.openxmlformats.org/officeDocument/2006/relationships/image"/><Relationship Id="rId4" Target="../media/image5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12.png" Type="http://schemas.openxmlformats.org/officeDocument/2006/relationships/image"/><Relationship Id="rId4" Target="../media/image27.png" Type="http://schemas.openxmlformats.org/officeDocument/2006/relationships/image"/><Relationship Id="rId5" Target="../media/image6.pn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12.png" Type="http://schemas.openxmlformats.org/officeDocument/2006/relationships/image"/><Relationship Id="rId4" Target="../media/image3.png" Type="http://schemas.openxmlformats.org/officeDocument/2006/relationships/image"/><Relationship Id="rId5" Target="../media/image27.pn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5.jpeg" Type="http://schemas.openxmlformats.org/officeDocument/2006/relationships/image"/><Relationship Id="rId4" Target="../media/image5.png" Type="http://schemas.openxmlformats.org/officeDocument/2006/relationships/image"/><Relationship Id="rId5" Target="../media/image3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700000">
            <a:off x="11737788" y="4542381"/>
            <a:ext cx="11905389" cy="8229600"/>
          </a:xfrm>
          <a:custGeom>
            <a:avLst/>
            <a:gdLst/>
            <a:ahLst/>
            <a:cxnLst/>
            <a:rect r="r" b="b" t="t" l="l"/>
            <a:pathLst>
              <a:path h="8229600" w="11905389">
                <a:moveTo>
                  <a:pt x="0" y="0"/>
                </a:moveTo>
                <a:lnTo>
                  <a:pt x="11905389" y="0"/>
                </a:lnTo>
                <a:lnTo>
                  <a:pt x="11905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095228">
            <a:off x="9733123" y="5276582"/>
            <a:ext cx="16230600" cy="2640171"/>
          </a:xfrm>
          <a:custGeom>
            <a:avLst/>
            <a:gdLst/>
            <a:ahLst/>
            <a:cxnLst/>
            <a:rect r="r" b="b" t="t" l="l"/>
            <a:pathLst>
              <a:path h="2640171" w="16230600">
                <a:moveTo>
                  <a:pt x="0" y="0"/>
                </a:moveTo>
                <a:lnTo>
                  <a:pt x="16230600" y="0"/>
                </a:lnTo>
                <a:lnTo>
                  <a:pt x="16230600" y="2640171"/>
                </a:lnTo>
                <a:lnTo>
                  <a:pt x="0" y="26401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477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B8F8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B8F8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386827" y="7682274"/>
            <a:ext cx="9872473" cy="1949813"/>
          </a:xfrm>
          <a:custGeom>
            <a:avLst/>
            <a:gdLst/>
            <a:ahLst/>
            <a:cxnLst/>
            <a:rect r="r" b="b" t="t" l="l"/>
            <a:pathLst>
              <a:path h="1949813" w="9872473">
                <a:moveTo>
                  <a:pt x="0" y="0"/>
                </a:moveTo>
                <a:lnTo>
                  <a:pt x="9872473" y="0"/>
                </a:lnTo>
                <a:lnTo>
                  <a:pt x="9872473" y="1949813"/>
                </a:lnTo>
                <a:lnTo>
                  <a:pt x="0" y="19498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7386827" y="1687761"/>
            <a:ext cx="9872473" cy="7109332"/>
            <a:chOff x="0" y="0"/>
            <a:chExt cx="3136392" cy="225856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14300" y="125984"/>
              <a:ext cx="2882900" cy="1993900"/>
            </a:xfrm>
            <a:custGeom>
              <a:avLst/>
              <a:gdLst/>
              <a:ahLst/>
              <a:cxnLst/>
              <a:rect r="r" b="b" t="t" l="l"/>
              <a:pathLst>
                <a:path h="1993900" w="2882900">
                  <a:moveTo>
                    <a:pt x="2882900" y="1993900"/>
                  </a:moveTo>
                  <a:lnTo>
                    <a:pt x="0" y="1993900"/>
                  </a:lnTo>
                  <a:lnTo>
                    <a:pt x="0" y="0"/>
                  </a:lnTo>
                  <a:lnTo>
                    <a:pt x="2882900" y="0"/>
                  </a:lnTo>
                  <a:lnTo>
                    <a:pt x="2882900" y="1993900"/>
                  </a:lnTo>
                  <a:close/>
                </a:path>
              </a:pathLst>
            </a:custGeom>
            <a:blipFill>
              <a:blip r:embed="rId5"/>
              <a:stretch>
                <a:fillRect l="-1904" t="0" r="-1904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-1016"/>
              <a:ext cx="3136392" cy="2258568"/>
            </a:xfrm>
            <a:custGeom>
              <a:avLst/>
              <a:gdLst/>
              <a:ahLst/>
              <a:cxnLst/>
              <a:rect r="r" b="b" t="t" l="l"/>
              <a:pathLst>
                <a:path h="2258568" w="3136392">
                  <a:moveTo>
                    <a:pt x="3136392" y="2258568"/>
                  </a:moveTo>
                  <a:lnTo>
                    <a:pt x="0" y="2258568"/>
                  </a:lnTo>
                  <a:lnTo>
                    <a:pt x="0" y="0"/>
                  </a:lnTo>
                  <a:lnTo>
                    <a:pt x="3136392" y="0"/>
                  </a:lnTo>
                  <a:lnTo>
                    <a:pt x="3136392" y="2258568"/>
                  </a:lnTo>
                  <a:close/>
                </a:path>
              </a:pathLst>
            </a:custGeom>
            <a:blipFill>
              <a:blip r:embed="rId6"/>
              <a:stretch>
                <a:fillRect l="-8" t="0" r="-8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2364307" y="7802692"/>
            <a:ext cx="3576535" cy="2704755"/>
          </a:xfrm>
          <a:custGeom>
            <a:avLst/>
            <a:gdLst/>
            <a:ahLst/>
            <a:cxnLst/>
            <a:rect r="r" b="b" t="t" l="l"/>
            <a:pathLst>
              <a:path h="2704755" w="3576535">
                <a:moveTo>
                  <a:pt x="0" y="0"/>
                </a:moveTo>
                <a:lnTo>
                  <a:pt x="3576535" y="0"/>
                </a:lnTo>
                <a:lnTo>
                  <a:pt x="3576535" y="2704754"/>
                </a:lnTo>
                <a:lnTo>
                  <a:pt x="0" y="27047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600094" y="8247447"/>
            <a:ext cx="7315200" cy="2447267"/>
          </a:xfrm>
          <a:custGeom>
            <a:avLst/>
            <a:gdLst/>
            <a:ahLst/>
            <a:cxnLst/>
            <a:rect r="r" b="b" t="t" l="l"/>
            <a:pathLst>
              <a:path h="2447267" w="7315200">
                <a:moveTo>
                  <a:pt x="0" y="0"/>
                </a:moveTo>
                <a:lnTo>
                  <a:pt x="7315200" y="0"/>
                </a:lnTo>
                <a:lnTo>
                  <a:pt x="7315200" y="2447267"/>
                </a:lnTo>
                <a:lnTo>
                  <a:pt x="0" y="24472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940842" y="8116567"/>
            <a:ext cx="3479568" cy="2283467"/>
          </a:xfrm>
          <a:custGeom>
            <a:avLst/>
            <a:gdLst/>
            <a:ahLst/>
            <a:cxnLst/>
            <a:rect r="r" b="b" t="t" l="l"/>
            <a:pathLst>
              <a:path h="2283467" w="3479568">
                <a:moveTo>
                  <a:pt x="0" y="0"/>
                </a:moveTo>
                <a:lnTo>
                  <a:pt x="3479569" y="0"/>
                </a:lnTo>
                <a:lnTo>
                  <a:pt x="3479569" y="2283466"/>
                </a:lnTo>
                <a:lnTo>
                  <a:pt x="0" y="22834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1057346">
            <a:off x="15435544" y="7576974"/>
            <a:ext cx="1849442" cy="1652939"/>
          </a:xfrm>
          <a:custGeom>
            <a:avLst/>
            <a:gdLst/>
            <a:ahLst/>
            <a:cxnLst/>
            <a:rect r="r" b="b" t="t" l="l"/>
            <a:pathLst>
              <a:path h="1652939" w="1849442">
                <a:moveTo>
                  <a:pt x="0" y="0"/>
                </a:moveTo>
                <a:lnTo>
                  <a:pt x="1849442" y="0"/>
                </a:lnTo>
                <a:lnTo>
                  <a:pt x="1849442" y="1652938"/>
                </a:lnTo>
                <a:lnTo>
                  <a:pt x="0" y="165293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</a:rPr>
              <a:t>Contact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</a:rPr>
              <a:t>About Us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</a:rPr>
              <a:t>Photo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</a:rPr>
              <a:t>Home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51788" y="2203563"/>
            <a:ext cx="6342284" cy="2912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88"/>
              </a:lnSpc>
              <a:spcBef>
                <a:spcPct val="0"/>
              </a:spcBef>
            </a:pPr>
            <a:r>
              <a:rPr lang="en-US" sz="5277">
                <a:solidFill>
                  <a:srgbClr val="393434"/>
                </a:solidFill>
                <a:latin typeface="The Seasons Bold"/>
              </a:rPr>
              <a:t>Building a Dynamic Traveller Community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51788" y="5090027"/>
            <a:ext cx="6336757" cy="2894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63"/>
              </a:lnSpc>
              <a:spcBef>
                <a:spcPct val="0"/>
              </a:spcBef>
            </a:pPr>
            <a:r>
              <a:rPr lang="en-US" sz="8331">
                <a:solidFill>
                  <a:srgbClr val="9F8069"/>
                </a:solidFill>
                <a:latin typeface="Andasia"/>
              </a:rPr>
              <a:t> The Return Journey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353018">
            <a:off x="8939989" y="5025811"/>
            <a:ext cx="11905389" cy="8229600"/>
          </a:xfrm>
          <a:custGeom>
            <a:avLst/>
            <a:gdLst/>
            <a:ahLst/>
            <a:cxnLst/>
            <a:rect r="r" b="b" t="t" l="l"/>
            <a:pathLst>
              <a:path h="8229600" w="11905389">
                <a:moveTo>
                  <a:pt x="0" y="0"/>
                </a:moveTo>
                <a:lnTo>
                  <a:pt x="11905389" y="0"/>
                </a:lnTo>
                <a:lnTo>
                  <a:pt x="11905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748246">
            <a:off x="5851110" y="4335679"/>
            <a:ext cx="16230600" cy="3550444"/>
          </a:xfrm>
          <a:custGeom>
            <a:avLst/>
            <a:gdLst/>
            <a:ahLst/>
            <a:cxnLst/>
            <a:rect r="r" b="b" t="t" l="l"/>
            <a:pathLst>
              <a:path h="3550444" w="16230600">
                <a:moveTo>
                  <a:pt x="0" y="0"/>
                </a:moveTo>
                <a:lnTo>
                  <a:pt x="16230600" y="0"/>
                </a:lnTo>
                <a:lnTo>
                  <a:pt x="16230600" y="3550444"/>
                </a:lnTo>
                <a:lnTo>
                  <a:pt x="0" y="35504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B8F8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B8F8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</a:rPr>
              <a:t>Contact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</a:rPr>
              <a:t>About Us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</a:rPr>
              <a:t>Photo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</a:rPr>
              <a:t>Home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6951949" y="6988716"/>
            <a:ext cx="6937796" cy="1370215"/>
          </a:xfrm>
          <a:custGeom>
            <a:avLst/>
            <a:gdLst/>
            <a:ahLst/>
            <a:cxnLst/>
            <a:rect r="r" b="b" t="t" l="l"/>
            <a:pathLst>
              <a:path h="1370215" w="6937796">
                <a:moveTo>
                  <a:pt x="0" y="0"/>
                </a:moveTo>
                <a:lnTo>
                  <a:pt x="6937797" y="0"/>
                </a:lnTo>
                <a:lnTo>
                  <a:pt x="6937797" y="1370215"/>
                </a:lnTo>
                <a:lnTo>
                  <a:pt x="0" y="13702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6951949" y="2776123"/>
            <a:ext cx="6937796" cy="4996023"/>
            <a:chOff x="0" y="0"/>
            <a:chExt cx="3136392" cy="225856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14300" y="125984"/>
              <a:ext cx="2882900" cy="1993900"/>
            </a:xfrm>
            <a:custGeom>
              <a:avLst/>
              <a:gdLst/>
              <a:ahLst/>
              <a:cxnLst/>
              <a:rect r="r" b="b" t="t" l="l"/>
              <a:pathLst>
                <a:path h="1993900" w="2882900">
                  <a:moveTo>
                    <a:pt x="2882900" y="1993900"/>
                  </a:moveTo>
                  <a:lnTo>
                    <a:pt x="0" y="1993900"/>
                  </a:lnTo>
                  <a:lnTo>
                    <a:pt x="0" y="0"/>
                  </a:lnTo>
                  <a:lnTo>
                    <a:pt x="2882900" y="0"/>
                  </a:lnTo>
                  <a:lnTo>
                    <a:pt x="2882900" y="1993900"/>
                  </a:lnTo>
                  <a:close/>
                </a:path>
              </a:pathLst>
            </a:custGeom>
            <a:blipFill>
              <a:blip r:embed="rId6"/>
              <a:stretch>
                <a:fillRect l="-11478" t="0" r="-11478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-1016"/>
              <a:ext cx="3136392" cy="2258568"/>
            </a:xfrm>
            <a:custGeom>
              <a:avLst/>
              <a:gdLst/>
              <a:ahLst/>
              <a:cxnLst/>
              <a:rect r="r" b="b" t="t" l="l"/>
              <a:pathLst>
                <a:path h="2258568" w="3136392">
                  <a:moveTo>
                    <a:pt x="3136392" y="2258568"/>
                  </a:moveTo>
                  <a:lnTo>
                    <a:pt x="0" y="2258568"/>
                  </a:lnTo>
                  <a:lnTo>
                    <a:pt x="0" y="0"/>
                  </a:lnTo>
                  <a:lnTo>
                    <a:pt x="3136392" y="0"/>
                  </a:lnTo>
                  <a:lnTo>
                    <a:pt x="3136392" y="2258568"/>
                  </a:lnTo>
                  <a:close/>
                </a:path>
              </a:pathLst>
            </a:custGeom>
            <a:blipFill>
              <a:blip r:embed="rId7"/>
              <a:stretch>
                <a:fillRect l="-8" t="0" r="-8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2303410" y="5241293"/>
            <a:ext cx="6937796" cy="1370215"/>
          </a:xfrm>
          <a:custGeom>
            <a:avLst/>
            <a:gdLst/>
            <a:ahLst/>
            <a:cxnLst/>
            <a:rect r="r" b="b" t="t" l="l"/>
            <a:pathLst>
              <a:path h="1370215" w="6937796">
                <a:moveTo>
                  <a:pt x="0" y="0"/>
                </a:moveTo>
                <a:lnTo>
                  <a:pt x="6937797" y="0"/>
                </a:lnTo>
                <a:lnTo>
                  <a:pt x="6937797" y="1370215"/>
                </a:lnTo>
                <a:lnTo>
                  <a:pt x="0" y="13702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2303410" y="1028700"/>
            <a:ext cx="6937796" cy="4996023"/>
            <a:chOff x="0" y="0"/>
            <a:chExt cx="3136392" cy="225856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14300" y="125984"/>
              <a:ext cx="2882900" cy="1993900"/>
            </a:xfrm>
            <a:custGeom>
              <a:avLst/>
              <a:gdLst/>
              <a:ahLst/>
              <a:cxnLst/>
              <a:rect r="r" b="b" t="t" l="l"/>
              <a:pathLst>
                <a:path h="1993900" w="2882900">
                  <a:moveTo>
                    <a:pt x="2882900" y="1993900"/>
                  </a:moveTo>
                  <a:lnTo>
                    <a:pt x="0" y="1993900"/>
                  </a:lnTo>
                  <a:lnTo>
                    <a:pt x="0" y="0"/>
                  </a:lnTo>
                  <a:lnTo>
                    <a:pt x="2882900" y="0"/>
                  </a:lnTo>
                  <a:lnTo>
                    <a:pt x="2882900" y="1993900"/>
                  </a:lnTo>
                  <a:close/>
                </a:path>
              </a:pathLst>
            </a:custGeom>
            <a:blipFill>
              <a:blip r:embed="rId8"/>
              <a:stretch>
                <a:fillRect l="-11569" t="0" r="-11569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-1016"/>
              <a:ext cx="3136392" cy="2258568"/>
            </a:xfrm>
            <a:custGeom>
              <a:avLst/>
              <a:gdLst/>
              <a:ahLst/>
              <a:cxnLst/>
              <a:rect r="r" b="b" t="t" l="l"/>
              <a:pathLst>
                <a:path h="2258568" w="3136392">
                  <a:moveTo>
                    <a:pt x="3136392" y="2258568"/>
                  </a:moveTo>
                  <a:lnTo>
                    <a:pt x="0" y="2258568"/>
                  </a:lnTo>
                  <a:lnTo>
                    <a:pt x="0" y="0"/>
                  </a:lnTo>
                  <a:lnTo>
                    <a:pt x="3136392" y="0"/>
                  </a:lnTo>
                  <a:lnTo>
                    <a:pt x="3136392" y="2258568"/>
                  </a:lnTo>
                  <a:close/>
                </a:path>
              </a:pathLst>
            </a:custGeom>
            <a:blipFill>
              <a:blip r:embed="rId7"/>
              <a:stretch>
                <a:fillRect l="-8" t="0" r="-8" b="0"/>
              </a:stretch>
            </a:blipFill>
          </p:spPr>
        </p:sp>
      </p:grpSp>
      <p:sp>
        <p:nvSpPr>
          <p:cNvPr name="Freeform 23" id="23"/>
          <p:cNvSpPr/>
          <p:nvPr/>
        </p:nvSpPr>
        <p:spPr>
          <a:xfrm flipH="false" flipV="false" rot="-34991">
            <a:off x="14255039" y="9423400"/>
            <a:ext cx="3571183" cy="705309"/>
          </a:xfrm>
          <a:custGeom>
            <a:avLst/>
            <a:gdLst/>
            <a:ahLst/>
            <a:cxnLst/>
            <a:rect r="r" b="b" t="t" l="l"/>
            <a:pathLst>
              <a:path h="705309" w="3571183">
                <a:moveTo>
                  <a:pt x="0" y="0"/>
                </a:moveTo>
                <a:lnTo>
                  <a:pt x="3571183" y="0"/>
                </a:lnTo>
                <a:lnTo>
                  <a:pt x="3571183" y="705308"/>
                </a:lnTo>
                <a:lnTo>
                  <a:pt x="0" y="7053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>
            <a:grpSpLocks noChangeAspect="true"/>
          </p:cNvGrpSpPr>
          <p:nvPr/>
        </p:nvGrpSpPr>
        <p:grpSpPr>
          <a:xfrm rot="-34991">
            <a:off x="14229941" y="4788522"/>
            <a:ext cx="3571183" cy="5043630"/>
            <a:chOff x="0" y="0"/>
            <a:chExt cx="3267456" cy="461467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267456" cy="4618736"/>
            </a:xfrm>
            <a:custGeom>
              <a:avLst/>
              <a:gdLst/>
              <a:ahLst/>
              <a:cxnLst/>
              <a:rect r="r" b="b" t="t" l="l"/>
              <a:pathLst>
                <a:path h="4618736" w="3267456">
                  <a:moveTo>
                    <a:pt x="3267456" y="4618736"/>
                  </a:moveTo>
                  <a:lnTo>
                    <a:pt x="0" y="4618736"/>
                  </a:lnTo>
                  <a:lnTo>
                    <a:pt x="0" y="0"/>
                  </a:lnTo>
                  <a:lnTo>
                    <a:pt x="3267456" y="0"/>
                  </a:lnTo>
                  <a:lnTo>
                    <a:pt x="3267456" y="4618736"/>
                  </a:lnTo>
                  <a:close/>
                </a:path>
              </a:pathLst>
            </a:custGeom>
            <a:blipFill>
              <a:blip r:embed="rId9"/>
              <a:stretch>
                <a:fillRect l="-4" t="0" r="-4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44163" y="140959"/>
              <a:ext cx="2993427" cy="4317015"/>
            </a:xfrm>
            <a:custGeom>
              <a:avLst/>
              <a:gdLst/>
              <a:ahLst/>
              <a:cxnLst/>
              <a:rect r="r" b="b" t="t" l="l"/>
              <a:pathLst>
                <a:path h="4317015" w="2993427">
                  <a:moveTo>
                    <a:pt x="2993427" y="12700"/>
                  </a:moveTo>
                  <a:lnTo>
                    <a:pt x="2935892" y="4317015"/>
                  </a:lnTo>
                  <a:lnTo>
                    <a:pt x="0" y="4275547"/>
                  </a:lnTo>
                  <a:lnTo>
                    <a:pt x="0" y="0"/>
                  </a:lnTo>
                  <a:lnTo>
                    <a:pt x="2993427" y="12700"/>
                  </a:lnTo>
                  <a:close/>
                </a:path>
              </a:pathLst>
            </a:custGeom>
            <a:blipFill>
              <a:blip r:embed="rId10"/>
              <a:stretch>
                <a:fillRect l="0" t="-2037" r="0" b="-2037"/>
              </a:stretch>
            </a:blip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0" y="4970334"/>
            <a:ext cx="8599685" cy="1935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264"/>
              </a:lnSpc>
            </a:pPr>
            <a:r>
              <a:rPr lang="en-US" sz="11240">
                <a:solidFill>
                  <a:srgbClr val="393434"/>
                </a:solidFill>
                <a:latin typeface="The Seasons Italics"/>
              </a:rPr>
              <a:t>Thank You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834321">
            <a:off x="12804939" y="8265431"/>
            <a:ext cx="1815550" cy="2674844"/>
          </a:xfrm>
          <a:custGeom>
            <a:avLst/>
            <a:gdLst/>
            <a:ahLst/>
            <a:cxnLst/>
            <a:rect r="r" b="b" t="t" l="l"/>
            <a:pathLst>
              <a:path h="2674844" w="1815550">
                <a:moveTo>
                  <a:pt x="0" y="0"/>
                </a:moveTo>
                <a:lnTo>
                  <a:pt x="1815551" y="0"/>
                </a:lnTo>
                <a:lnTo>
                  <a:pt x="1815551" y="2674844"/>
                </a:lnTo>
                <a:lnTo>
                  <a:pt x="0" y="267484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true" flipV="false" rot="0">
            <a:off x="15772308" y="8659200"/>
            <a:ext cx="2540307" cy="1921107"/>
          </a:xfrm>
          <a:custGeom>
            <a:avLst/>
            <a:gdLst/>
            <a:ahLst/>
            <a:cxnLst/>
            <a:rect r="r" b="b" t="t" l="l"/>
            <a:pathLst>
              <a:path h="1921107" w="2540307">
                <a:moveTo>
                  <a:pt x="2540308" y="0"/>
                </a:moveTo>
                <a:lnTo>
                  <a:pt x="0" y="0"/>
                </a:lnTo>
                <a:lnTo>
                  <a:pt x="0" y="1921108"/>
                </a:lnTo>
                <a:lnTo>
                  <a:pt x="2540308" y="1921108"/>
                </a:lnTo>
                <a:lnTo>
                  <a:pt x="2540308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-639752">
            <a:off x="8554419" y="7993616"/>
            <a:ext cx="3109773" cy="2823254"/>
          </a:xfrm>
          <a:custGeom>
            <a:avLst/>
            <a:gdLst/>
            <a:ahLst/>
            <a:cxnLst/>
            <a:rect r="r" b="b" t="t" l="l"/>
            <a:pathLst>
              <a:path h="2823254" w="3109773">
                <a:moveTo>
                  <a:pt x="0" y="0"/>
                </a:moveTo>
                <a:lnTo>
                  <a:pt x="3109773" y="0"/>
                </a:lnTo>
                <a:lnTo>
                  <a:pt x="3109773" y="2823255"/>
                </a:lnTo>
                <a:lnTo>
                  <a:pt x="0" y="282325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3131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4991">
            <a:off x="15200262" y="8828977"/>
            <a:ext cx="4347579" cy="858647"/>
          </a:xfrm>
          <a:custGeom>
            <a:avLst/>
            <a:gdLst/>
            <a:ahLst/>
            <a:cxnLst/>
            <a:rect r="r" b="b" t="t" l="l"/>
            <a:pathLst>
              <a:path h="858647" w="4347579">
                <a:moveTo>
                  <a:pt x="0" y="0"/>
                </a:moveTo>
                <a:lnTo>
                  <a:pt x="4347579" y="0"/>
                </a:lnTo>
                <a:lnTo>
                  <a:pt x="4347579" y="858646"/>
                </a:lnTo>
                <a:lnTo>
                  <a:pt x="0" y="858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4991">
            <a:off x="10377412" y="7724887"/>
            <a:ext cx="4347579" cy="858647"/>
          </a:xfrm>
          <a:custGeom>
            <a:avLst/>
            <a:gdLst/>
            <a:ahLst/>
            <a:cxnLst/>
            <a:rect r="r" b="b" t="t" l="l"/>
            <a:pathLst>
              <a:path h="858647" w="4347579">
                <a:moveTo>
                  <a:pt x="0" y="0"/>
                </a:moveTo>
                <a:lnTo>
                  <a:pt x="4347579" y="0"/>
                </a:lnTo>
                <a:lnTo>
                  <a:pt x="4347579" y="858646"/>
                </a:lnTo>
                <a:lnTo>
                  <a:pt x="0" y="858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4991">
            <a:off x="14908955" y="7724887"/>
            <a:ext cx="4347579" cy="858647"/>
          </a:xfrm>
          <a:custGeom>
            <a:avLst/>
            <a:gdLst/>
            <a:ahLst/>
            <a:cxnLst/>
            <a:rect r="r" b="b" t="t" l="l"/>
            <a:pathLst>
              <a:path h="858647" w="4347579">
                <a:moveTo>
                  <a:pt x="0" y="0"/>
                </a:moveTo>
                <a:lnTo>
                  <a:pt x="4347579" y="0"/>
                </a:lnTo>
                <a:lnTo>
                  <a:pt x="4347579" y="858646"/>
                </a:lnTo>
                <a:lnTo>
                  <a:pt x="0" y="858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19200" y="3122561"/>
            <a:ext cx="807124" cy="80712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B8F8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19200" y="4748870"/>
            <a:ext cx="807124" cy="80712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B8F8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093791" y="3122561"/>
            <a:ext cx="807124" cy="80712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B8F8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-254147">
            <a:off x="16006783" y="78127"/>
            <a:ext cx="2151923" cy="984505"/>
          </a:xfrm>
          <a:custGeom>
            <a:avLst/>
            <a:gdLst/>
            <a:ahLst/>
            <a:cxnLst/>
            <a:rect r="r" b="b" t="t" l="l"/>
            <a:pathLst>
              <a:path h="984505" w="2151923">
                <a:moveTo>
                  <a:pt x="0" y="0"/>
                </a:moveTo>
                <a:lnTo>
                  <a:pt x="2151923" y="0"/>
                </a:lnTo>
                <a:lnTo>
                  <a:pt x="2151923" y="984505"/>
                </a:lnTo>
                <a:lnTo>
                  <a:pt x="0" y="984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471032" y="7702783"/>
            <a:ext cx="3576535" cy="2704755"/>
          </a:xfrm>
          <a:custGeom>
            <a:avLst/>
            <a:gdLst/>
            <a:ahLst/>
            <a:cxnLst/>
            <a:rect r="r" b="b" t="t" l="l"/>
            <a:pathLst>
              <a:path h="2704755" w="3576535">
                <a:moveTo>
                  <a:pt x="0" y="0"/>
                </a:moveTo>
                <a:lnTo>
                  <a:pt x="3576536" y="0"/>
                </a:lnTo>
                <a:lnTo>
                  <a:pt x="3576536" y="2704755"/>
                </a:lnTo>
                <a:lnTo>
                  <a:pt x="0" y="2704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241180" y="6375144"/>
            <a:ext cx="807124" cy="807124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B8F83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41180" y="8249069"/>
            <a:ext cx="807124" cy="722713"/>
            <a:chOff x="0" y="0"/>
            <a:chExt cx="812800" cy="72779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727795"/>
            </a:xfrm>
            <a:custGeom>
              <a:avLst/>
              <a:gdLst/>
              <a:ahLst/>
              <a:cxnLst/>
              <a:rect r="r" b="b" t="t" l="l"/>
              <a:pathLst>
                <a:path h="72779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27795"/>
                  </a:lnTo>
                  <a:lnTo>
                    <a:pt x="0" y="727795"/>
                  </a:lnTo>
                  <a:close/>
                </a:path>
              </a:pathLst>
            </a:custGeom>
            <a:solidFill>
              <a:srgbClr val="9B8F83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12800" cy="7658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7071727" y="6447255"/>
            <a:ext cx="807124" cy="722713"/>
            <a:chOff x="0" y="0"/>
            <a:chExt cx="812800" cy="72779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727795"/>
            </a:xfrm>
            <a:custGeom>
              <a:avLst/>
              <a:gdLst/>
              <a:ahLst/>
              <a:cxnLst/>
              <a:rect r="r" b="b" t="t" l="l"/>
              <a:pathLst>
                <a:path h="72779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27795"/>
                  </a:lnTo>
                  <a:lnTo>
                    <a:pt x="0" y="727795"/>
                  </a:lnTo>
                  <a:close/>
                </a:path>
              </a:pathLst>
            </a:custGeom>
            <a:solidFill>
              <a:srgbClr val="9B8F83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812800" cy="7658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2385397" y="504507"/>
            <a:ext cx="8779749" cy="1112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58"/>
              </a:lnSpc>
            </a:pPr>
            <a:r>
              <a:rPr lang="en-US" sz="6490">
                <a:solidFill>
                  <a:srgbClr val="393434"/>
                </a:solidFill>
                <a:latin typeface="The Seasons Bold"/>
              </a:rPr>
              <a:t>Proposed Solutions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57846" y="3321304"/>
            <a:ext cx="552131" cy="3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>
                <a:solidFill>
                  <a:srgbClr val="FFFFFF"/>
                </a:solidFill>
                <a:latin typeface="Open Sans Bold"/>
              </a:rPr>
              <a:t>01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430048" y="3009946"/>
            <a:ext cx="3923235" cy="1474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29"/>
              </a:lnSpc>
            </a:pPr>
            <a:r>
              <a:rPr lang="en-US" sz="2092">
                <a:solidFill>
                  <a:srgbClr val="1F2020"/>
                </a:solidFill>
                <a:latin typeface="Open Sans Bold"/>
              </a:rPr>
              <a:t>User Profiles</a:t>
            </a:r>
          </a:p>
          <a:p>
            <a:pPr marL="494888" indent="-247444" lvl="1">
              <a:lnSpc>
                <a:spcPts val="3209"/>
              </a:lnSpc>
              <a:buFont typeface="Arial"/>
              <a:buChar char="•"/>
            </a:pPr>
            <a:r>
              <a:rPr lang="en-US" sz="2292">
                <a:solidFill>
                  <a:srgbClr val="1F2020"/>
                </a:solidFill>
                <a:latin typeface="Open Sans"/>
              </a:rPr>
              <a:t>Showcase: Highlight user experiences.</a:t>
            </a:r>
          </a:p>
          <a:p>
            <a:pPr>
              <a:lnSpc>
                <a:spcPts val="2476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346697" y="4938682"/>
            <a:ext cx="552131" cy="3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>
                <a:solidFill>
                  <a:srgbClr val="FFFFFF"/>
                </a:solidFill>
                <a:latin typeface="Open Sans Bold"/>
              </a:rPr>
              <a:t>02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46697" y="6565644"/>
            <a:ext cx="552131" cy="3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>
                <a:solidFill>
                  <a:srgbClr val="FFFFFF"/>
                </a:solidFill>
                <a:latin typeface="Open Sans Bold"/>
              </a:rPr>
              <a:t>03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385397" y="4710770"/>
            <a:ext cx="3923235" cy="1474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29"/>
              </a:lnSpc>
            </a:pPr>
            <a:r>
              <a:rPr lang="en-US" sz="2092">
                <a:solidFill>
                  <a:srgbClr val="1F2020"/>
                </a:solidFill>
                <a:latin typeface="Open Sans Bold"/>
              </a:rPr>
              <a:t>Interactive Travel Feed:</a:t>
            </a:r>
          </a:p>
          <a:p>
            <a:pPr marL="494888" indent="-247444" lvl="1">
              <a:lnSpc>
                <a:spcPts val="3209"/>
              </a:lnSpc>
              <a:buFont typeface="Arial"/>
              <a:buChar char="•"/>
            </a:pPr>
            <a:r>
              <a:rPr lang="en-US" sz="2292">
                <a:solidFill>
                  <a:srgbClr val="1F2020"/>
                </a:solidFill>
                <a:latin typeface="Open Sans"/>
              </a:rPr>
              <a:t>Engage: Involve users with dynamic content</a:t>
            </a:r>
            <a:r>
              <a:rPr lang="en-US" sz="2292">
                <a:solidFill>
                  <a:srgbClr val="1F2020"/>
                </a:solidFill>
                <a:latin typeface="Open Sans Bold"/>
              </a:rPr>
              <a:t>.</a:t>
            </a:r>
          </a:p>
          <a:p>
            <a:pPr>
              <a:lnSpc>
                <a:spcPts val="2476"/>
              </a:lnSpc>
              <a:spcBef>
                <a:spcPct val="0"/>
              </a:spcBef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2430048" y="6227006"/>
            <a:ext cx="3923235" cy="181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29"/>
              </a:lnSpc>
            </a:pPr>
            <a:r>
              <a:rPr lang="en-US" sz="2092">
                <a:solidFill>
                  <a:srgbClr val="1F2020"/>
                </a:solidFill>
                <a:latin typeface="Open Sans Bold"/>
              </a:rPr>
              <a:t>Destination Pages:</a:t>
            </a:r>
          </a:p>
          <a:p>
            <a:pPr marL="494888" indent="-247444" lvl="1">
              <a:lnSpc>
                <a:spcPts val="3209"/>
              </a:lnSpc>
              <a:buFont typeface="Arial"/>
              <a:buChar char="•"/>
            </a:pPr>
            <a:r>
              <a:rPr lang="en-US" sz="2292">
                <a:solidFill>
                  <a:srgbClr val="1F2020"/>
                </a:solidFill>
                <a:latin typeface="Open Sans"/>
              </a:rPr>
              <a:t>Explore: Discover new places and insights.</a:t>
            </a:r>
          </a:p>
          <a:p>
            <a:pPr>
              <a:lnSpc>
                <a:spcPts val="2929"/>
              </a:lnSpc>
            </a:pPr>
          </a:p>
          <a:p>
            <a:pPr>
              <a:lnSpc>
                <a:spcPts val="2196"/>
              </a:lnSpc>
              <a:spcBef>
                <a:spcPct val="0"/>
              </a:spcBef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1374706" y="8405525"/>
            <a:ext cx="552131" cy="371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>
                <a:solidFill>
                  <a:srgbClr val="FFFFFF"/>
                </a:solidFill>
                <a:latin typeface="Open Sans Bold"/>
              </a:rPr>
              <a:t>04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221288" y="6565644"/>
            <a:ext cx="552131" cy="371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>
                <a:solidFill>
                  <a:srgbClr val="FFFFFF"/>
                </a:solidFill>
                <a:latin typeface="Open Sans Bold"/>
              </a:rPr>
              <a:t>07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221288" y="3321304"/>
            <a:ext cx="552131" cy="371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>
                <a:solidFill>
                  <a:srgbClr val="FFFFFF"/>
                </a:solidFill>
                <a:latin typeface="Open Sans Bold"/>
              </a:rPr>
              <a:t>05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430048" y="7972441"/>
            <a:ext cx="3923235" cy="1474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29"/>
              </a:lnSpc>
            </a:pPr>
            <a:r>
              <a:rPr lang="en-US" sz="2092">
                <a:solidFill>
                  <a:srgbClr val="1F2020"/>
                </a:solidFill>
                <a:latin typeface="Open Sans Bold"/>
              </a:rPr>
              <a:t>Trip Planning Tools:</a:t>
            </a:r>
          </a:p>
          <a:p>
            <a:pPr marL="494888" indent="-247444" lvl="1">
              <a:lnSpc>
                <a:spcPts val="3209"/>
              </a:lnSpc>
              <a:buFont typeface="Arial"/>
              <a:buChar char="•"/>
            </a:pPr>
            <a:r>
              <a:rPr lang="en-US" sz="2292">
                <a:solidFill>
                  <a:srgbClr val="1F2020"/>
                </a:solidFill>
                <a:latin typeface="Open Sans"/>
              </a:rPr>
              <a:t>Organize: Arrange itineraries seamlessly</a:t>
            </a:r>
            <a:r>
              <a:rPr lang="en-US" sz="2292">
                <a:solidFill>
                  <a:srgbClr val="1F2020"/>
                </a:solidFill>
                <a:latin typeface="Open Sans Bold"/>
              </a:rPr>
              <a:t>.</a:t>
            </a:r>
          </a:p>
          <a:p>
            <a:pPr>
              <a:lnSpc>
                <a:spcPts val="2476"/>
              </a:lnSpc>
              <a:spcBef>
                <a:spcPct val="0"/>
              </a:spcBef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8019659" y="3009946"/>
            <a:ext cx="3923235" cy="181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29"/>
              </a:lnSpc>
            </a:pPr>
            <a:r>
              <a:rPr lang="en-US" sz="2092">
                <a:solidFill>
                  <a:srgbClr val="1F2020"/>
                </a:solidFill>
                <a:latin typeface="Open Sans Bold"/>
              </a:rPr>
              <a:t>Travel Groups:</a:t>
            </a:r>
          </a:p>
          <a:p>
            <a:pPr marL="494888" indent="-247444" lvl="1">
              <a:lnSpc>
                <a:spcPts val="3209"/>
              </a:lnSpc>
              <a:buFont typeface="Arial"/>
              <a:buChar char="•"/>
            </a:pPr>
            <a:r>
              <a:rPr lang="en-US" sz="2292">
                <a:solidFill>
                  <a:srgbClr val="1F2020"/>
                </a:solidFill>
                <a:latin typeface="Open Sans"/>
              </a:rPr>
              <a:t>Connect: Network with like-minded travelers.</a:t>
            </a:r>
          </a:p>
          <a:p>
            <a:pPr>
              <a:lnSpc>
                <a:spcPts val="2929"/>
              </a:lnSpc>
            </a:pPr>
          </a:p>
          <a:p>
            <a:pPr>
              <a:lnSpc>
                <a:spcPts val="2196"/>
              </a:lnSpc>
              <a:spcBef>
                <a:spcPct val="0"/>
              </a:spcBef>
            </a:pPr>
          </a:p>
        </p:txBody>
      </p:sp>
      <p:sp>
        <p:nvSpPr>
          <p:cNvPr name="TextBox 37" id="37"/>
          <p:cNvSpPr txBox="true"/>
          <p:nvPr/>
        </p:nvSpPr>
        <p:spPr>
          <a:xfrm rot="0">
            <a:off x="8019659" y="6274055"/>
            <a:ext cx="4139664" cy="181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29"/>
              </a:lnSpc>
            </a:pPr>
            <a:r>
              <a:rPr lang="en-US" sz="2092">
                <a:solidFill>
                  <a:srgbClr val="1F2020"/>
                </a:solidFill>
                <a:latin typeface="Open Sans Bold"/>
              </a:rPr>
              <a:t>Events and Meetups:</a:t>
            </a:r>
          </a:p>
          <a:p>
            <a:pPr marL="494888" indent="-247444" lvl="1">
              <a:lnSpc>
                <a:spcPts val="3209"/>
              </a:lnSpc>
              <a:buFont typeface="Arial"/>
              <a:buChar char="•"/>
            </a:pPr>
            <a:r>
              <a:rPr lang="en-US" sz="2292">
                <a:solidFill>
                  <a:srgbClr val="1F2020"/>
                </a:solidFill>
                <a:latin typeface="Open Sans"/>
              </a:rPr>
              <a:t>Socialize: Foster community interaction.</a:t>
            </a:r>
          </a:p>
          <a:p>
            <a:pPr>
              <a:lnSpc>
                <a:spcPts val="2929"/>
              </a:lnSpc>
            </a:pPr>
          </a:p>
          <a:p>
            <a:pPr>
              <a:lnSpc>
                <a:spcPts val="219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B8F8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B8F8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834321">
            <a:off x="-1615715" y="3989790"/>
            <a:ext cx="2732335" cy="4025540"/>
          </a:xfrm>
          <a:custGeom>
            <a:avLst/>
            <a:gdLst/>
            <a:ahLst/>
            <a:cxnLst/>
            <a:rect r="r" b="b" t="t" l="l"/>
            <a:pathLst>
              <a:path h="4025540" w="2732335">
                <a:moveTo>
                  <a:pt x="0" y="0"/>
                </a:moveTo>
                <a:lnTo>
                  <a:pt x="2732335" y="0"/>
                </a:lnTo>
                <a:lnTo>
                  <a:pt x="2732335" y="4025540"/>
                </a:lnTo>
                <a:lnTo>
                  <a:pt x="0" y="40255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49548" y="8284659"/>
            <a:ext cx="3186177" cy="2548942"/>
          </a:xfrm>
          <a:custGeom>
            <a:avLst/>
            <a:gdLst/>
            <a:ahLst/>
            <a:cxnLst/>
            <a:rect r="r" b="b" t="t" l="l"/>
            <a:pathLst>
              <a:path h="2548942" w="3186177">
                <a:moveTo>
                  <a:pt x="0" y="0"/>
                </a:moveTo>
                <a:lnTo>
                  <a:pt x="3186178" y="0"/>
                </a:lnTo>
                <a:lnTo>
                  <a:pt x="3186178" y="2548942"/>
                </a:lnTo>
                <a:lnTo>
                  <a:pt x="0" y="25489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071712" y="7797548"/>
            <a:ext cx="1854753" cy="3036053"/>
          </a:xfrm>
          <a:custGeom>
            <a:avLst/>
            <a:gdLst/>
            <a:ahLst/>
            <a:cxnLst/>
            <a:rect r="r" b="b" t="t" l="l"/>
            <a:pathLst>
              <a:path h="3036053" w="1854753">
                <a:moveTo>
                  <a:pt x="0" y="0"/>
                </a:moveTo>
                <a:lnTo>
                  <a:pt x="1854752" y="0"/>
                </a:lnTo>
                <a:lnTo>
                  <a:pt x="1854752" y="3036053"/>
                </a:lnTo>
                <a:lnTo>
                  <a:pt x="0" y="3036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420889" y="-246685"/>
            <a:ext cx="3362178" cy="4114800"/>
          </a:xfrm>
          <a:custGeom>
            <a:avLst/>
            <a:gdLst/>
            <a:ahLst/>
            <a:cxnLst/>
            <a:rect r="r" b="b" t="t" l="l"/>
            <a:pathLst>
              <a:path h="4114800" w="3362178">
                <a:moveTo>
                  <a:pt x="0" y="0"/>
                </a:moveTo>
                <a:lnTo>
                  <a:pt x="3362178" y="0"/>
                </a:lnTo>
                <a:lnTo>
                  <a:pt x="33621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363929" y="753409"/>
            <a:ext cx="4723420" cy="8619719"/>
          </a:xfrm>
          <a:custGeom>
            <a:avLst/>
            <a:gdLst/>
            <a:ahLst/>
            <a:cxnLst/>
            <a:rect r="r" b="b" t="t" l="l"/>
            <a:pathLst>
              <a:path h="8619719" w="4723420">
                <a:moveTo>
                  <a:pt x="0" y="0"/>
                </a:moveTo>
                <a:lnTo>
                  <a:pt x="4723420" y="0"/>
                </a:lnTo>
                <a:lnTo>
                  <a:pt x="4723420" y="8619719"/>
                </a:lnTo>
                <a:lnTo>
                  <a:pt x="0" y="86197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868" r="-6485" b="-1868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924071" y="2605176"/>
            <a:ext cx="7514876" cy="372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77787" indent="-288894" lvl="1">
              <a:lnSpc>
                <a:spcPts val="3746"/>
              </a:lnSpc>
              <a:buFont typeface="Arial"/>
              <a:buChar char="•"/>
            </a:pPr>
            <a:r>
              <a:rPr lang="en-US" sz="2676">
                <a:solidFill>
                  <a:srgbClr val="393434"/>
                </a:solidFill>
                <a:latin typeface="Canva Sans Bold"/>
              </a:rPr>
              <a:t>Personalization</a:t>
            </a:r>
            <a:r>
              <a:rPr lang="en-US" sz="2676">
                <a:solidFill>
                  <a:srgbClr val="393434"/>
                </a:solidFill>
                <a:latin typeface="Canva Sans"/>
              </a:rPr>
              <a:t>: Customize your profile with photos, bio, and travel preferences.</a:t>
            </a:r>
          </a:p>
          <a:p>
            <a:pPr algn="ctr" marL="577787" indent="-288894" lvl="1">
              <a:lnSpc>
                <a:spcPts val="3746"/>
              </a:lnSpc>
              <a:buFont typeface="Arial"/>
              <a:buChar char="•"/>
            </a:pPr>
            <a:r>
              <a:rPr lang="en-US" sz="2676">
                <a:solidFill>
                  <a:srgbClr val="393434"/>
                </a:solidFill>
                <a:latin typeface="Canva Sans Bold"/>
              </a:rPr>
              <a:t>Travel Highlights</a:t>
            </a:r>
            <a:r>
              <a:rPr lang="en-US" sz="2676">
                <a:solidFill>
                  <a:srgbClr val="393434"/>
                </a:solidFill>
                <a:latin typeface="Canva Sans"/>
              </a:rPr>
              <a:t>: Showcase your favorite destinations, memorable experiences, and travel milestones.</a:t>
            </a:r>
          </a:p>
          <a:p>
            <a:pPr algn="ctr" marL="577787" indent="-288894" lvl="1">
              <a:lnSpc>
                <a:spcPts val="3746"/>
              </a:lnSpc>
              <a:buFont typeface="Arial"/>
              <a:buChar char="•"/>
            </a:pPr>
            <a:r>
              <a:rPr lang="en-US" sz="2676">
                <a:solidFill>
                  <a:srgbClr val="393434"/>
                </a:solidFill>
                <a:latin typeface="Canva Sans"/>
              </a:rPr>
              <a:t>     </a:t>
            </a:r>
            <a:r>
              <a:rPr lang="en-US" sz="2676">
                <a:solidFill>
                  <a:srgbClr val="393434"/>
                </a:solidFill>
                <a:latin typeface="Canva Sans Bold"/>
              </a:rPr>
              <a:t>Connections:</a:t>
            </a:r>
            <a:r>
              <a:rPr lang="en-US" sz="2676">
                <a:solidFill>
                  <a:srgbClr val="393434"/>
                </a:solidFill>
                <a:latin typeface="Canva Sans"/>
              </a:rPr>
              <a:t> Connect with fellow travelers, follow friends, and discover new travel buddies 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924071" y="83377"/>
            <a:ext cx="8439859" cy="209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0"/>
              </a:lnSpc>
            </a:pPr>
            <a:r>
              <a:rPr lang="en-US" sz="6500">
                <a:solidFill>
                  <a:srgbClr val="393434"/>
                </a:solidFill>
                <a:latin typeface="The Seasons Bold"/>
              </a:rPr>
              <a:t>User Profiles: Sharing Your Travel Story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320913" y="1028700"/>
            <a:ext cx="4605552" cy="8286874"/>
          </a:xfrm>
          <a:custGeom>
            <a:avLst/>
            <a:gdLst/>
            <a:ahLst/>
            <a:cxnLst/>
            <a:rect r="r" b="b" t="t" l="l"/>
            <a:pathLst>
              <a:path h="8286874" w="4605552">
                <a:moveTo>
                  <a:pt x="0" y="0"/>
                </a:moveTo>
                <a:lnTo>
                  <a:pt x="4605551" y="0"/>
                </a:lnTo>
                <a:lnTo>
                  <a:pt x="4605551" y="8286874"/>
                </a:lnTo>
                <a:lnTo>
                  <a:pt x="0" y="82868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636" t="-703" r="0" b="-703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382680" y="8184575"/>
            <a:ext cx="7250362" cy="11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228">
                <a:solidFill>
                  <a:srgbClr val="393434"/>
                </a:solidFill>
                <a:latin typeface="Open Sans Bold"/>
              </a:rPr>
              <a:t>Kickstart community engagement with profiles for future connections and newsletter subscriptions, fostering a dynamic travel community</a:t>
            </a:r>
          </a:p>
        </p:txBody>
      </p:sp>
      <p:sp>
        <p:nvSpPr>
          <p:cNvPr name="Freeform 17" id="17"/>
          <p:cNvSpPr/>
          <p:nvPr/>
        </p:nvSpPr>
        <p:spPr>
          <a:xfrm flipH="true" flipV="false" rot="9546348">
            <a:off x="12592423" y="9079068"/>
            <a:ext cx="2476159" cy="1317233"/>
          </a:xfrm>
          <a:custGeom>
            <a:avLst/>
            <a:gdLst/>
            <a:ahLst/>
            <a:cxnLst/>
            <a:rect r="r" b="b" t="t" l="l"/>
            <a:pathLst>
              <a:path h="1317233" w="2476159">
                <a:moveTo>
                  <a:pt x="2476159" y="0"/>
                </a:moveTo>
                <a:lnTo>
                  <a:pt x="0" y="0"/>
                </a:lnTo>
                <a:lnTo>
                  <a:pt x="0" y="1317234"/>
                </a:lnTo>
                <a:lnTo>
                  <a:pt x="2476159" y="1317234"/>
                </a:lnTo>
                <a:lnTo>
                  <a:pt x="2476159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DE59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100600" y="-467034"/>
            <a:ext cx="7624243" cy="12371996"/>
          </a:xfrm>
          <a:custGeom>
            <a:avLst/>
            <a:gdLst/>
            <a:ahLst/>
            <a:cxnLst/>
            <a:rect r="r" b="b" t="t" l="l"/>
            <a:pathLst>
              <a:path h="12371996" w="7624243">
                <a:moveTo>
                  <a:pt x="0" y="0"/>
                </a:moveTo>
                <a:lnTo>
                  <a:pt x="7624243" y="0"/>
                </a:lnTo>
                <a:lnTo>
                  <a:pt x="7624243" y="12371996"/>
                </a:lnTo>
                <a:lnTo>
                  <a:pt x="0" y="123719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54147">
            <a:off x="781973" y="9220530"/>
            <a:ext cx="2151923" cy="984505"/>
          </a:xfrm>
          <a:custGeom>
            <a:avLst/>
            <a:gdLst/>
            <a:ahLst/>
            <a:cxnLst/>
            <a:rect r="r" b="b" t="t" l="l"/>
            <a:pathLst>
              <a:path h="984505" w="2151923">
                <a:moveTo>
                  <a:pt x="0" y="0"/>
                </a:moveTo>
                <a:lnTo>
                  <a:pt x="2151924" y="0"/>
                </a:lnTo>
                <a:lnTo>
                  <a:pt x="2151924" y="984505"/>
                </a:lnTo>
                <a:lnTo>
                  <a:pt x="0" y="984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34321">
            <a:off x="-1844809" y="5988293"/>
            <a:ext cx="2732335" cy="4025540"/>
          </a:xfrm>
          <a:custGeom>
            <a:avLst/>
            <a:gdLst/>
            <a:ahLst/>
            <a:cxnLst/>
            <a:rect r="r" b="b" t="t" l="l"/>
            <a:pathLst>
              <a:path h="4025540" w="2732335">
                <a:moveTo>
                  <a:pt x="0" y="0"/>
                </a:moveTo>
                <a:lnTo>
                  <a:pt x="2732335" y="0"/>
                </a:lnTo>
                <a:lnTo>
                  <a:pt x="2732335" y="4025540"/>
                </a:lnTo>
                <a:lnTo>
                  <a:pt x="0" y="40255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474681" y="189858"/>
            <a:ext cx="8930685" cy="2353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6"/>
              </a:lnSpc>
            </a:pPr>
            <a:r>
              <a:rPr lang="en-US" sz="4920">
                <a:solidFill>
                  <a:srgbClr val="393434"/>
                </a:solidFill>
                <a:latin typeface="The Seasons Bold"/>
              </a:rPr>
              <a:t>Personalized Preferences: Tailoring Your Travel Experience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94243" y="2495977"/>
            <a:ext cx="8618475" cy="524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9609" indent="-304804" lvl="1">
              <a:lnSpc>
                <a:spcPts val="3952"/>
              </a:lnSpc>
              <a:buFont typeface="Arial"/>
              <a:buChar char="•"/>
            </a:pPr>
            <a:r>
              <a:rPr lang="en-US" sz="2823">
                <a:solidFill>
                  <a:srgbClr val="9F8069"/>
                </a:solidFill>
                <a:latin typeface="Open Sans Bold"/>
              </a:rPr>
              <a:t>Theme Preferences</a:t>
            </a:r>
            <a:r>
              <a:rPr lang="en-US" sz="2823">
                <a:solidFill>
                  <a:srgbClr val="9B8F83"/>
                </a:solidFill>
                <a:latin typeface="Open Sans Bold"/>
              </a:rPr>
              <a:t>: </a:t>
            </a:r>
            <a:r>
              <a:rPr lang="en-US" sz="2823">
                <a:solidFill>
                  <a:srgbClr val="1F2020"/>
                </a:solidFill>
                <a:latin typeface="Open Sans"/>
              </a:rPr>
              <a:t>Choose from adventure, culture, relaxation, and more.</a:t>
            </a:r>
          </a:p>
          <a:p>
            <a:pPr marL="609609" indent="-304804" lvl="1">
              <a:lnSpc>
                <a:spcPts val="3952"/>
              </a:lnSpc>
              <a:buFont typeface="Arial"/>
              <a:buChar char="•"/>
            </a:pPr>
            <a:r>
              <a:rPr lang="en-US" sz="2823">
                <a:solidFill>
                  <a:srgbClr val="9F8069"/>
                </a:solidFill>
                <a:latin typeface="Open Sans Bold"/>
              </a:rPr>
              <a:t>Budget Settings: </a:t>
            </a:r>
            <a:r>
              <a:rPr lang="en-US" sz="2823">
                <a:solidFill>
                  <a:srgbClr val="1F2020"/>
                </a:solidFill>
                <a:latin typeface="Open Sans"/>
              </a:rPr>
              <a:t>Set your budget for accommodations, activities, and dining.</a:t>
            </a:r>
          </a:p>
          <a:p>
            <a:pPr marL="609609" indent="-304804" lvl="1">
              <a:lnSpc>
                <a:spcPts val="3952"/>
              </a:lnSpc>
              <a:buFont typeface="Arial"/>
              <a:buChar char="•"/>
            </a:pPr>
            <a:r>
              <a:rPr lang="en-US" sz="2823">
                <a:solidFill>
                  <a:srgbClr val="A6846B"/>
                </a:solidFill>
                <a:latin typeface="Open Sans Bold"/>
              </a:rPr>
              <a:t>Location Preferences</a:t>
            </a:r>
            <a:r>
              <a:rPr lang="en-US" sz="2823">
                <a:solidFill>
                  <a:srgbClr val="9F8069"/>
                </a:solidFill>
                <a:latin typeface="Open Sans Bold"/>
              </a:rPr>
              <a:t>:</a:t>
            </a:r>
            <a:r>
              <a:rPr lang="en-US" sz="2823">
                <a:solidFill>
                  <a:srgbClr val="9B8F83"/>
                </a:solidFill>
                <a:latin typeface="Open Sans Bold"/>
              </a:rPr>
              <a:t> </a:t>
            </a:r>
            <a:r>
              <a:rPr lang="en-US" sz="2823">
                <a:solidFill>
                  <a:srgbClr val="1F2020"/>
                </a:solidFill>
                <a:latin typeface="Open Sans"/>
              </a:rPr>
              <a:t>Specify preferred destinations or regions for your travels.</a:t>
            </a:r>
          </a:p>
          <a:p>
            <a:pPr marL="609609" indent="-304804" lvl="1">
              <a:lnSpc>
                <a:spcPts val="3952"/>
              </a:lnSpc>
              <a:buFont typeface="Arial"/>
              <a:buChar char="•"/>
            </a:pPr>
            <a:r>
              <a:rPr lang="en-US" sz="2823">
                <a:solidFill>
                  <a:srgbClr val="9F8069"/>
                </a:solidFill>
                <a:latin typeface="Open Sans Bold"/>
              </a:rPr>
              <a:t>Activity Preferences</a:t>
            </a:r>
            <a:r>
              <a:rPr lang="en-US" sz="2823">
                <a:solidFill>
                  <a:srgbClr val="9B8F83"/>
                </a:solidFill>
                <a:latin typeface="Open Sans Bold"/>
              </a:rPr>
              <a:t>: </a:t>
            </a:r>
            <a:r>
              <a:rPr lang="en-US" sz="2823">
                <a:solidFill>
                  <a:srgbClr val="1F2020"/>
                </a:solidFill>
                <a:latin typeface="Open Sans"/>
              </a:rPr>
              <a:t>Indicate your interests, whether it's hiking, culinary experiences, or historical tours .</a:t>
            </a:r>
          </a:p>
          <a:p>
            <a:pPr>
              <a:lnSpc>
                <a:spcPts val="3952"/>
              </a:lnSpc>
            </a:pPr>
          </a:p>
          <a:p>
            <a:pPr>
              <a:lnSpc>
                <a:spcPts val="2441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315404" y="1512950"/>
            <a:ext cx="5194243" cy="8412029"/>
          </a:xfrm>
          <a:custGeom>
            <a:avLst/>
            <a:gdLst/>
            <a:ahLst/>
            <a:cxnLst/>
            <a:rect r="r" b="b" t="t" l="l"/>
            <a:pathLst>
              <a:path h="8412029" w="5194243">
                <a:moveTo>
                  <a:pt x="0" y="0"/>
                </a:moveTo>
                <a:lnTo>
                  <a:pt x="5194243" y="0"/>
                </a:lnTo>
                <a:lnTo>
                  <a:pt x="5194243" y="8412029"/>
                </a:lnTo>
                <a:lnTo>
                  <a:pt x="0" y="84120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02" r="0" b="-937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1879527">
            <a:off x="3956163" y="7342447"/>
            <a:ext cx="2476159" cy="1317233"/>
          </a:xfrm>
          <a:custGeom>
            <a:avLst/>
            <a:gdLst/>
            <a:ahLst/>
            <a:cxnLst/>
            <a:rect r="r" b="b" t="t" l="l"/>
            <a:pathLst>
              <a:path h="1317233" w="2476159">
                <a:moveTo>
                  <a:pt x="2476159" y="0"/>
                </a:moveTo>
                <a:lnTo>
                  <a:pt x="0" y="0"/>
                </a:lnTo>
                <a:lnTo>
                  <a:pt x="0" y="1317233"/>
                </a:lnTo>
                <a:lnTo>
                  <a:pt x="2476159" y="1317233"/>
                </a:lnTo>
                <a:lnTo>
                  <a:pt x="247615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812718" y="1358656"/>
            <a:ext cx="4257949" cy="7569687"/>
          </a:xfrm>
          <a:custGeom>
            <a:avLst/>
            <a:gdLst/>
            <a:ahLst/>
            <a:cxnLst/>
            <a:rect r="r" b="b" t="t" l="l"/>
            <a:pathLst>
              <a:path h="7569687" w="4257949">
                <a:moveTo>
                  <a:pt x="0" y="0"/>
                </a:moveTo>
                <a:lnTo>
                  <a:pt x="4257949" y="0"/>
                </a:lnTo>
                <a:lnTo>
                  <a:pt x="4257949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736956" y="7369067"/>
            <a:ext cx="7911875" cy="2555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3"/>
              </a:lnSpc>
            </a:pPr>
            <a:r>
              <a:rPr lang="en-US" sz="2424">
                <a:solidFill>
                  <a:srgbClr val="000000"/>
                </a:solidFill>
                <a:latin typeface="Open Sans Bold"/>
              </a:rPr>
              <a:t>"Tailored Profile &amp; Destination Search"</a:t>
            </a:r>
          </a:p>
          <a:p>
            <a:pPr algn="ctr">
              <a:lnSpc>
                <a:spcPts val="3393"/>
              </a:lnSpc>
              <a:spcBef>
                <a:spcPct val="0"/>
              </a:spcBef>
            </a:pPr>
            <a:r>
              <a:rPr lang="en-US" sz="2424">
                <a:solidFill>
                  <a:srgbClr val="000000"/>
                </a:solidFill>
                <a:latin typeface="Open Sans Bold"/>
              </a:rPr>
              <a:t>"Customize your profile with preferences such as destinations, terrain, past travels, festivals, and budget. Explore destinations by region, interest, or travel style. Get personalized trip recommendations based on your profile."</a:t>
            </a:r>
          </a:p>
        </p:txBody>
      </p:sp>
      <p:sp>
        <p:nvSpPr>
          <p:cNvPr name="Freeform 11" id="11"/>
          <p:cNvSpPr/>
          <p:nvPr/>
        </p:nvSpPr>
        <p:spPr>
          <a:xfrm flipH="false" flipV="true" rot="-668351">
            <a:off x="13100568" y="9327691"/>
            <a:ext cx="1872568" cy="996143"/>
          </a:xfrm>
          <a:custGeom>
            <a:avLst/>
            <a:gdLst/>
            <a:ahLst/>
            <a:cxnLst/>
            <a:rect r="r" b="b" t="t" l="l"/>
            <a:pathLst>
              <a:path h="996143" w="1872568">
                <a:moveTo>
                  <a:pt x="0" y="996144"/>
                </a:moveTo>
                <a:lnTo>
                  <a:pt x="1872568" y="996144"/>
                </a:lnTo>
                <a:lnTo>
                  <a:pt x="1872568" y="0"/>
                </a:lnTo>
                <a:lnTo>
                  <a:pt x="0" y="0"/>
                </a:lnTo>
                <a:lnTo>
                  <a:pt x="0" y="99614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100600" y="-467034"/>
            <a:ext cx="7624243" cy="12371996"/>
          </a:xfrm>
          <a:custGeom>
            <a:avLst/>
            <a:gdLst/>
            <a:ahLst/>
            <a:cxnLst/>
            <a:rect r="r" b="b" t="t" l="l"/>
            <a:pathLst>
              <a:path h="12371996" w="7624243">
                <a:moveTo>
                  <a:pt x="0" y="0"/>
                </a:moveTo>
                <a:lnTo>
                  <a:pt x="7624243" y="0"/>
                </a:lnTo>
                <a:lnTo>
                  <a:pt x="7624243" y="12371996"/>
                </a:lnTo>
                <a:lnTo>
                  <a:pt x="0" y="123719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-2288479" y="-1291291"/>
            <a:ext cx="5767462" cy="4153245"/>
            <a:chOff x="0" y="0"/>
            <a:chExt cx="3136392" cy="22585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14300" y="125984"/>
              <a:ext cx="2882900" cy="1993900"/>
            </a:xfrm>
            <a:custGeom>
              <a:avLst/>
              <a:gdLst/>
              <a:ahLst/>
              <a:cxnLst/>
              <a:rect r="r" b="b" t="t" l="l"/>
              <a:pathLst>
                <a:path h="1993900" w="2882900">
                  <a:moveTo>
                    <a:pt x="2882900" y="1993900"/>
                  </a:moveTo>
                  <a:lnTo>
                    <a:pt x="0" y="1993900"/>
                  </a:lnTo>
                  <a:lnTo>
                    <a:pt x="0" y="0"/>
                  </a:lnTo>
                  <a:lnTo>
                    <a:pt x="2882900" y="0"/>
                  </a:lnTo>
                  <a:lnTo>
                    <a:pt x="2882900" y="1993900"/>
                  </a:lnTo>
                  <a:close/>
                </a:path>
              </a:pathLst>
            </a:custGeom>
            <a:blipFill>
              <a:blip r:embed="rId3"/>
              <a:stretch>
                <a:fillRect l="-1807" t="0" r="-1807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-1016"/>
              <a:ext cx="3136392" cy="2258568"/>
            </a:xfrm>
            <a:custGeom>
              <a:avLst/>
              <a:gdLst/>
              <a:ahLst/>
              <a:cxnLst/>
              <a:rect r="r" b="b" t="t" l="l"/>
              <a:pathLst>
                <a:path h="2258568" w="3136392">
                  <a:moveTo>
                    <a:pt x="3136392" y="2258568"/>
                  </a:moveTo>
                  <a:lnTo>
                    <a:pt x="0" y="2258568"/>
                  </a:lnTo>
                  <a:lnTo>
                    <a:pt x="0" y="0"/>
                  </a:lnTo>
                  <a:lnTo>
                    <a:pt x="3136392" y="0"/>
                  </a:lnTo>
                  <a:lnTo>
                    <a:pt x="3136392" y="2258568"/>
                  </a:lnTo>
                  <a:close/>
                </a:path>
              </a:pathLst>
            </a:custGeom>
            <a:blipFill>
              <a:blip r:embed="rId4"/>
              <a:stretch>
                <a:fillRect l="-8" t="0" r="-8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254147">
            <a:off x="781973" y="9220530"/>
            <a:ext cx="2151923" cy="984505"/>
          </a:xfrm>
          <a:custGeom>
            <a:avLst/>
            <a:gdLst/>
            <a:ahLst/>
            <a:cxnLst/>
            <a:rect r="r" b="b" t="t" l="l"/>
            <a:pathLst>
              <a:path h="984505" w="2151923">
                <a:moveTo>
                  <a:pt x="0" y="0"/>
                </a:moveTo>
                <a:lnTo>
                  <a:pt x="2151924" y="0"/>
                </a:lnTo>
                <a:lnTo>
                  <a:pt x="2151924" y="984505"/>
                </a:lnTo>
                <a:lnTo>
                  <a:pt x="0" y="984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34321">
            <a:off x="-1844809" y="5988293"/>
            <a:ext cx="2732335" cy="4025540"/>
          </a:xfrm>
          <a:custGeom>
            <a:avLst/>
            <a:gdLst/>
            <a:ahLst/>
            <a:cxnLst/>
            <a:rect r="r" b="b" t="t" l="l"/>
            <a:pathLst>
              <a:path h="4025540" w="2732335">
                <a:moveTo>
                  <a:pt x="0" y="0"/>
                </a:moveTo>
                <a:lnTo>
                  <a:pt x="2732335" y="0"/>
                </a:lnTo>
                <a:lnTo>
                  <a:pt x="2732335" y="4025540"/>
                </a:lnTo>
                <a:lnTo>
                  <a:pt x="0" y="40255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018493" y="310525"/>
            <a:ext cx="11169919" cy="2551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33"/>
              </a:lnSpc>
            </a:pPr>
            <a:r>
              <a:rPr lang="en-US" sz="5366">
                <a:solidFill>
                  <a:srgbClr val="393434"/>
                </a:solidFill>
                <a:latin typeface="The Seasons Bold"/>
              </a:rPr>
              <a:t>Group Interactions: Connect with Like-Minded Travelers</a:t>
            </a:r>
          </a:p>
          <a:p>
            <a:pPr algn="ctr">
              <a:lnSpc>
                <a:spcPts val="6333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4924071" y="1886440"/>
            <a:ext cx="12818420" cy="7228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52"/>
              </a:lnSpc>
            </a:pPr>
          </a:p>
          <a:p>
            <a:pPr>
              <a:lnSpc>
                <a:spcPts val="3952"/>
              </a:lnSpc>
            </a:pPr>
            <a:r>
              <a:rPr lang="en-US" sz="2823">
                <a:solidFill>
                  <a:srgbClr val="1F2020"/>
                </a:solidFill>
                <a:latin typeface="Open Sans Bold"/>
              </a:rPr>
              <a:t>Explore Your Travel Community: Enhance Your Journey Together</a:t>
            </a:r>
          </a:p>
          <a:p>
            <a:pPr marL="609609" indent="-304804" lvl="1">
              <a:lnSpc>
                <a:spcPts val="3952"/>
              </a:lnSpc>
              <a:buFont typeface="Arial"/>
              <a:buChar char="•"/>
            </a:pPr>
            <a:r>
              <a:rPr lang="en-US" sz="2823">
                <a:solidFill>
                  <a:srgbClr val="9B8F83"/>
                </a:solidFill>
                <a:latin typeface="Open Sans Bold"/>
              </a:rPr>
              <a:t>1. **Destination Discovery**: Find tailored travel destinations with real-time popularity insights and convenient filtering options.</a:t>
            </a:r>
          </a:p>
          <a:p>
            <a:pPr marL="609609" indent="-304804" lvl="1">
              <a:lnSpc>
                <a:spcPts val="3952"/>
              </a:lnSpc>
              <a:buFont typeface="Arial"/>
              <a:buChar char="•"/>
            </a:pPr>
          </a:p>
          <a:p>
            <a:pPr marL="609609" indent="-304804" lvl="1">
              <a:lnSpc>
                <a:spcPts val="3952"/>
              </a:lnSpc>
              <a:buFont typeface="Arial"/>
              <a:buChar char="•"/>
            </a:pPr>
            <a:r>
              <a:rPr lang="en-US" sz="2823">
                <a:solidFill>
                  <a:srgbClr val="9B8F83"/>
                </a:solidFill>
                <a:latin typeface="Open Sans Bold"/>
              </a:rPr>
              <a:t>2. **Inspiring Blogs**: Access categorized traveler-generated content, interact with bloggers, and contribute to the community's knowledge base.</a:t>
            </a:r>
          </a:p>
          <a:p>
            <a:pPr marL="609609" indent="-304804" lvl="1">
              <a:lnSpc>
                <a:spcPts val="3952"/>
              </a:lnSpc>
              <a:buFont typeface="Arial"/>
              <a:buChar char="•"/>
            </a:pPr>
          </a:p>
          <a:p>
            <a:pPr marL="609609" indent="-304804" lvl="1">
              <a:lnSpc>
                <a:spcPts val="3952"/>
              </a:lnSpc>
              <a:buFont typeface="Arial"/>
              <a:buChar char="•"/>
            </a:pPr>
            <a:r>
              <a:rPr lang="en-US" sz="2823">
                <a:solidFill>
                  <a:srgbClr val="9B8F83"/>
                </a:solidFill>
                <a:latin typeface="Open Sans Bold"/>
              </a:rPr>
              <a:t>3. **Festival Fever**: Stay updated on global festivals and events for unique cultural experiences.</a:t>
            </a:r>
          </a:p>
          <a:p>
            <a:pPr marL="609609" indent="-304804" lvl="1">
              <a:lnSpc>
                <a:spcPts val="3952"/>
              </a:lnSpc>
              <a:buFont typeface="Arial"/>
              <a:buChar char="•"/>
            </a:pPr>
          </a:p>
          <a:p>
            <a:pPr>
              <a:lnSpc>
                <a:spcPts val="3952"/>
              </a:lnSpc>
            </a:pPr>
            <a:r>
              <a:rPr lang="en-US" sz="2823">
                <a:solidFill>
                  <a:srgbClr val="9B8F83"/>
                </a:solidFill>
                <a:latin typeface="Open Sans Bold"/>
              </a:rPr>
              <a:t>4. Interactive Forums: Engage in themed community forums to share stories, ask questions, and gain insights.</a:t>
            </a:r>
          </a:p>
          <a:p>
            <a:pPr>
              <a:lnSpc>
                <a:spcPts val="2441"/>
              </a:lnSpc>
              <a:spcBef>
                <a:spcPct val="0"/>
              </a:spcBef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286719" y="744702"/>
            <a:ext cx="4637352" cy="8797596"/>
          </a:xfrm>
          <a:custGeom>
            <a:avLst/>
            <a:gdLst/>
            <a:ahLst/>
            <a:cxnLst/>
            <a:rect r="r" b="b" t="t" l="l"/>
            <a:pathLst>
              <a:path h="8797596" w="4637352">
                <a:moveTo>
                  <a:pt x="0" y="0"/>
                </a:moveTo>
                <a:lnTo>
                  <a:pt x="4637352" y="0"/>
                </a:lnTo>
                <a:lnTo>
                  <a:pt x="4637352" y="8797596"/>
                </a:lnTo>
                <a:lnTo>
                  <a:pt x="0" y="87975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358" t="0" r="-3354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DE59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B8F8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B8F8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2700000">
            <a:off x="16152250" y="4373168"/>
            <a:ext cx="11212914" cy="18195398"/>
          </a:xfrm>
          <a:custGeom>
            <a:avLst/>
            <a:gdLst/>
            <a:ahLst/>
            <a:cxnLst/>
            <a:rect r="r" b="b" t="t" l="l"/>
            <a:pathLst>
              <a:path h="18195398" w="11212914">
                <a:moveTo>
                  <a:pt x="0" y="0"/>
                </a:moveTo>
                <a:lnTo>
                  <a:pt x="11212914" y="0"/>
                </a:lnTo>
                <a:lnTo>
                  <a:pt x="11212914" y="18195398"/>
                </a:lnTo>
                <a:lnTo>
                  <a:pt x="0" y="181953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34321">
            <a:off x="-1183300" y="-578999"/>
            <a:ext cx="2732335" cy="4025540"/>
          </a:xfrm>
          <a:custGeom>
            <a:avLst/>
            <a:gdLst/>
            <a:ahLst/>
            <a:cxnLst/>
            <a:rect r="r" b="b" t="t" l="l"/>
            <a:pathLst>
              <a:path h="4025540" w="2732335">
                <a:moveTo>
                  <a:pt x="0" y="0"/>
                </a:moveTo>
                <a:lnTo>
                  <a:pt x="2732335" y="0"/>
                </a:lnTo>
                <a:lnTo>
                  <a:pt x="2732335" y="4025540"/>
                </a:lnTo>
                <a:lnTo>
                  <a:pt x="0" y="40255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639752">
            <a:off x="4932800" y="7846673"/>
            <a:ext cx="3109773" cy="2823254"/>
          </a:xfrm>
          <a:custGeom>
            <a:avLst/>
            <a:gdLst/>
            <a:ahLst/>
            <a:cxnLst/>
            <a:rect r="r" b="b" t="t" l="l"/>
            <a:pathLst>
              <a:path h="2823254" w="3109773">
                <a:moveTo>
                  <a:pt x="0" y="0"/>
                </a:moveTo>
                <a:lnTo>
                  <a:pt x="3109772" y="0"/>
                </a:lnTo>
                <a:lnTo>
                  <a:pt x="3109772" y="2823254"/>
                </a:lnTo>
                <a:lnTo>
                  <a:pt x="0" y="282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715994" y="8768391"/>
            <a:ext cx="3577122" cy="2704755"/>
          </a:xfrm>
          <a:custGeom>
            <a:avLst/>
            <a:gdLst/>
            <a:ahLst/>
            <a:cxnLst/>
            <a:rect r="r" b="b" t="t" l="l"/>
            <a:pathLst>
              <a:path h="2704755" w="3577122">
                <a:moveTo>
                  <a:pt x="0" y="0"/>
                </a:moveTo>
                <a:lnTo>
                  <a:pt x="3577122" y="0"/>
                </a:lnTo>
                <a:lnTo>
                  <a:pt x="3577122" y="2704755"/>
                </a:lnTo>
                <a:lnTo>
                  <a:pt x="0" y="27047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440817" y="3025833"/>
            <a:ext cx="13593720" cy="484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7"/>
              </a:lnSpc>
            </a:pPr>
          </a:p>
          <a:p>
            <a:pPr algn="ctr" marL="596470" indent="-298235" lvl="1">
              <a:lnSpc>
                <a:spcPts val="3867"/>
              </a:lnSpc>
              <a:buFont typeface="Arial"/>
              <a:buChar char="•"/>
            </a:pPr>
            <a:r>
              <a:rPr lang="en-US" sz="2762">
                <a:solidFill>
                  <a:srgbClr val="393434"/>
                </a:solidFill>
                <a:latin typeface="Canva Sans Bold"/>
              </a:rPr>
              <a:t>Explore Destinations  : </a:t>
            </a:r>
            <a:r>
              <a:rPr lang="en-US" sz="2762">
                <a:solidFill>
                  <a:srgbClr val="393434"/>
                </a:solidFill>
                <a:latin typeface="Canva Sans"/>
              </a:rPr>
              <a:t>Dive deep into discussions about popular and off-the-beaten-path locations.</a:t>
            </a:r>
          </a:p>
          <a:p>
            <a:pPr algn="ctr" marL="596470" indent="-298235" lvl="1">
              <a:lnSpc>
                <a:spcPts val="3867"/>
              </a:lnSpc>
              <a:buFont typeface="Arial"/>
              <a:buChar char="•"/>
            </a:pPr>
            <a:r>
              <a:rPr lang="en-US" sz="2762">
                <a:solidFill>
                  <a:srgbClr val="393434"/>
                </a:solidFill>
                <a:latin typeface="Canva Sans Bold"/>
              </a:rPr>
              <a:t>Share Tips: </a:t>
            </a:r>
            <a:r>
              <a:rPr lang="en-US" sz="2762">
                <a:solidFill>
                  <a:srgbClr val="393434"/>
                </a:solidFill>
                <a:latin typeface="Canva Sans"/>
              </a:rPr>
              <a:t>Exchange insider tips, recommendations, and hidden gems with fellow travelers.</a:t>
            </a:r>
          </a:p>
          <a:p>
            <a:pPr algn="ctr" marL="596470" indent="-298235" lvl="1">
              <a:lnSpc>
                <a:spcPts val="3867"/>
              </a:lnSpc>
              <a:buFont typeface="Arial"/>
              <a:buChar char="•"/>
            </a:pPr>
            <a:r>
              <a:rPr lang="en-US" sz="2762">
                <a:solidFill>
                  <a:srgbClr val="393434"/>
                </a:solidFill>
                <a:latin typeface="Canva Sans Bold"/>
              </a:rPr>
              <a:t>Ask Questions: </a:t>
            </a:r>
            <a:r>
              <a:rPr lang="en-US" sz="2762">
                <a:solidFill>
                  <a:srgbClr val="393434"/>
                </a:solidFill>
                <a:latin typeface="Canva Sans"/>
              </a:rPr>
              <a:t>Seek advice, guidance, and local insights for upcoming trips.</a:t>
            </a:r>
          </a:p>
          <a:p>
            <a:pPr algn="ctr" marL="596470" indent="-298235" lvl="1">
              <a:lnSpc>
                <a:spcPts val="3867"/>
              </a:lnSpc>
              <a:buFont typeface="Arial"/>
              <a:buChar char="•"/>
            </a:pPr>
            <a:r>
              <a:rPr lang="en-US" sz="2762">
                <a:solidFill>
                  <a:srgbClr val="393434"/>
                </a:solidFill>
                <a:latin typeface="Canva Sans Bold"/>
              </a:rPr>
              <a:t>Inspire Others:</a:t>
            </a:r>
            <a:r>
              <a:rPr lang="en-US" sz="2762">
                <a:solidFill>
                  <a:srgbClr val="393434"/>
                </a:solidFill>
                <a:latin typeface="Canva Sans"/>
              </a:rPr>
              <a:t> Share your own travel stories, experiences, and itineraries to inspire fellow adventurers.</a:t>
            </a:r>
          </a:p>
          <a:p>
            <a:pPr algn="ctr" marL="596470" indent="-298235" lvl="1">
              <a:lnSpc>
                <a:spcPts val="3867"/>
              </a:lnSpc>
              <a:buFont typeface="Arial"/>
              <a:buChar char="•"/>
            </a:pPr>
            <a:r>
              <a:rPr lang="en-US" sz="2762">
                <a:solidFill>
                  <a:srgbClr val="393434"/>
                </a:solidFill>
                <a:latin typeface="Canva Sans Bold"/>
              </a:rPr>
              <a:t>Community Feedback: </a:t>
            </a:r>
            <a:r>
              <a:rPr lang="en-US" sz="2762">
                <a:solidFill>
                  <a:srgbClr val="393434"/>
                </a:solidFill>
                <a:latin typeface="Canva Sans"/>
              </a:rPr>
              <a:t>Rate and review destinations, accommodations, and attractions to help others plan their journeys.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203967" y="581959"/>
            <a:ext cx="11444407" cy="209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0"/>
              </a:lnSpc>
            </a:pPr>
            <a:r>
              <a:rPr lang="en-US" sz="6500">
                <a:solidFill>
                  <a:srgbClr val="393434"/>
                </a:solidFill>
                <a:latin typeface="The Seasons Bold"/>
              </a:rPr>
              <a:t>Destination Discussions: Dive Into Travel Conversations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82868" y="1028700"/>
            <a:ext cx="4257949" cy="7569687"/>
          </a:xfrm>
          <a:custGeom>
            <a:avLst/>
            <a:gdLst/>
            <a:ahLst/>
            <a:cxnLst/>
            <a:rect r="r" b="b" t="t" l="l"/>
            <a:pathLst>
              <a:path h="7569687" w="4257949">
                <a:moveTo>
                  <a:pt x="0" y="0"/>
                </a:moveTo>
                <a:lnTo>
                  <a:pt x="4257949" y="0"/>
                </a:lnTo>
                <a:lnTo>
                  <a:pt x="4257949" y="7569687"/>
                </a:lnTo>
                <a:lnTo>
                  <a:pt x="0" y="75696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3131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B8F8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B8F8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137662" y="8481481"/>
            <a:ext cx="2757684" cy="2085499"/>
          </a:xfrm>
          <a:custGeom>
            <a:avLst/>
            <a:gdLst/>
            <a:ahLst/>
            <a:cxnLst/>
            <a:rect r="r" b="b" t="t" l="l"/>
            <a:pathLst>
              <a:path h="2085499" w="2757684">
                <a:moveTo>
                  <a:pt x="0" y="0"/>
                </a:moveTo>
                <a:lnTo>
                  <a:pt x="2757684" y="0"/>
                </a:lnTo>
                <a:lnTo>
                  <a:pt x="2757684" y="2085499"/>
                </a:lnTo>
                <a:lnTo>
                  <a:pt x="0" y="20854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639752">
            <a:off x="16396808" y="8349748"/>
            <a:ext cx="2587349" cy="2348964"/>
          </a:xfrm>
          <a:custGeom>
            <a:avLst/>
            <a:gdLst/>
            <a:ahLst/>
            <a:cxnLst/>
            <a:rect r="r" b="b" t="t" l="l"/>
            <a:pathLst>
              <a:path h="2348964" w="2587349">
                <a:moveTo>
                  <a:pt x="0" y="0"/>
                </a:moveTo>
                <a:lnTo>
                  <a:pt x="2587349" y="0"/>
                </a:lnTo>
                <a:lnTo>
                  <a:pt x="2587349" y="2348964"/>
                </a:lnTo>
                <a:lnTo>
                  <a:pt x="0" y="2348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661353" y="1358656"/>
            <a:ext cx="4257949" cy="7569687"/>
          </a:xfrm>
          <a:custGeom>
            <a:avLst/>
            <a:gdLst/>
            <a:ahLst/>
            <a:cxnLst/>
            <a:rect r="r" b="b" t="t" l="l"/>
            <a:pathLst>
              <a:path h="7569687" w="4257949">
                <a:moveTo>
                  <a:pt x="0" y="0"/>
                </a:moveTo>
                <a:lnTo>
                  <a:pt x="4257950" y="0"/>
                </a:lnTo>
                <a:lnTo>
                  <a:pt x="4257950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314169" y="5882581"/>
            <a:ext cx="2476159" cy="1317233"/>
          </a:xfrm>
          <a:custGeom>
            <a:avLst/>
            <a:gdLst/>
            <a:ahLst/>
            <a:cxnLst/>
            <a:rect r="r" b="b" t="t" l="l"/>
            <a:pathLst>
              <a:path h="1317233" w="2476159">
                <a:moveTo>
                  <a:pt x="0" y="0"/>
                </a:moveTo>
                <a:lnTo>
                  <a:pt x="2476159" y="0"/>
                </a:lnTo>
                <a:lnTo>
                  <a:pt x="2476159" y="1317234"/>
                </a:lnTo>
                <a:lnTo>
                  <a:pt x="0" y="13172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</a:rPr>
              <a:t>Contact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</a:rPr>
              <a:t>About Us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</a:rPr>
              <a:t>Photo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</a:rPr>
              <a:t>Home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99177" y="6857152"/>
            <a:ext cx="8289646" cy="3191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 Bold"/>
              </a:rPr>
              <a:t>"Connect Instagram reels through API to share travel highlights from influencers and users. Engage community members by enabling them to post their vacation experiences. Enhance user interaction with a 'like' button, allowing content to be added to their app wishlist for future reference."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B8F8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B8F8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2700000">
            <a:off x="15488008" y="3327097"/>
            <a:ext cx="11212914" cy="18195398"/>
          </a:xfrm>
          <a:custGeom>
            <a:avLst/>
            <a:gdLst/>
            <a:ahLst/>
            <a:cxnLst/>
            <a:rect r="r" b="b" t="t" l="l"/>
            <a:pathLst>
              <a:path h="18195398" w="11212914">
                <a:moveTo>
                  <a:pt x="0" y="0"/>
                </a:moveTo>
                <a:lnTo>
                  <a:pt x="11212915" y="0"/>
                </a:lnTo>
                <a:lnTo>
                  <a:pt x="11212915" y="18195398"/>
                </a:lnTo>
                <a:lnTo>
                  <a:pt x="0" y="181953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34321">
            <a:off x="-870591" y="6931432"/>
            <a:ext cx="2732335" cy="4025540"/>
          </a:xfrm>
          <a:custGeom>
            <a:avLst/>
            <a:gdLst/>
            <a:ahLst/>
            <a:cxnLst/>
            <a:rect r="r" b="b" t="t" l="l"/>
            <a:pathLst>
              <a:path h="4025540" w="2732335">
                <a:moveTo>
                  <a:pt x="0" y="0"/>
                </a:moveTo>
                <a:lnTo>
                  <a:pt x="2732335" y="0"/>
                </a:lnTo>
                <a:lnTo>
                  <a:pt x="2732335" y="4025540"/>
                </a:lnTo>
                <a:lnTo>
                  <a:pt x="0" y="40255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9340">
            <a:off x="2475168" y="10148829"/>
            <a:ext cx="4479716" cy="884744"/>
          </a:xfrm>
          <a:custGeom>
            <a:avLst/>
            <a:gdLst/>
            <a:ahLst/>
            <a:cxnLst/>
            <a:rect r="r" b="b" t="t" l="l"/>
            <a:pathLst>
              <a:path h="884744" w="4479716">
                <a:moveTo>
                  <a:pt x="0" y="0"/>
                </a:moveTo>
                <a:lnTo>
                  <a:pt x="4479716" y="0"/>
                </a:lnTo>
                <a:lnTo>
                  <a:pt x="4479716" y="884744"/>
                </a:lnTo>
                <a:lnTo>
                  <a:pt x="0" y="884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639752">
            <a:off x="2705812" y="7966101"/>
            <a:ext cx="3109773" cy="2823254"/>
          </a:xfrm>
          <a:custGeom>
            <a:avLst/>
            <a:gdLst/>
            <a:ahLst/>
            <a:cxnLst/>
            <a:rect r="r" b="b" t="t" l="l"/>
            <a:pathLst>
              <a:path h="2823254" w="3109773">
                <a:moveTo>
                  <a:pt x="0" y="0"/>
                </a:moveTo>
                <a:lnTo>
                  <a:pt x="3109773" y="0"/>
                </a:lnTo>
                <a:lnTo>
                  <a:pt x="3109773" y="2823255"/>
                </a:lnTo>
                <a:lnTo>
                  <a:pt x="0" y="28232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0" y="2867440"/>
            <a:ext cx="13162673" cy="4835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95274" indent="-297637" lvl="1">
              <a:lnSpc>
                <a:spcPts val="3860"/>
              </a:lnSpc>
              <a:buFont typeface="Arial"/>
              <a:buChar char="•"/>
            </a:pPr>
            <a:r>
              <a:rPr lang="en-US" sz="2757">
                <a:solidFill>
                  <a:srgbClr val="D76754"/>
                </a:solidFill>
                <a:latin typeface="Canva Sans Bold"/>
              </a:rPr>
              <a:t>Virtual and Physical Events</a:t>
            </a:r>
            <a:r>
              <a:rPr lang="en-US" sz="2757">
                <a:solidFill>
                  <a:srgbClr val="393434"/>
                </a:solidFill>
                <a:latin typeface="Canva Sans Semi-Bold"/>
              </a:rPr>
              <a:t>: Explore a calendar of travel-related events, workshops, and meetups.</a:t>
            </a:r>
          </a:p>
          <a:p>
            <a:pPr algn="ctr" marL="595274" indent="-297637" lvl="1">
              <a:lnSpc>
                <a:spcPts val="3860"/>
              </a:lnSpc>
              <a:buFont typeface="Arial"/>
              <a:buChar char="•"/>
            </a:pPr>
            <a:r>
              <a:rPr lang="en-US" sz="2757">
                <a:solidFill>
                  <a:srgbClr val="D76754"/>
                </a:solidFill>
                <a:latin typeface="Canva Sans Bold"/>
              </a:rPr>
              <a:t>Global Community</a:t>
            </a:r>
            <a:r>
              <a:rPr lang="en-US" sz="2757">
                <a:solidFill>
                  <a:srgbClr val="393434"/>
                </a:solidFill>
                <a:latin typeface="Canva Sans Semi-Bold"/>
              </a:rPr>
              <a:t>: Connect with travelers from around the world through virtual gatherings.</a:t>
            </a:r>
          </a:p>
          <a:p>
            <a:pPr algn="ctr" marL="595274" indent="-297637" lvl="1">
              <a:lnSpc>
                <a:spcPts val="3860"/>
              </a:lnSpc>
              <a:buFont typeface="Arial"/>
              <a:buChar char="•"/>
            </a:pPr>
            <a:r>
              <a:rPr lang="en-US" sz="2757">
                <a:solidFill>
                  <a:srgbClr val="D76754"/>
                </a:solidFill>
                <a:latin typeface="Canva Sans Bold"/>
              </a:rPr>
              <a:t>Local Meetups</a:t>
            </a:r>
            <a:r>
              <a:rPr lang="en-US" sz="2757">
                <a:solidFill>
                  <a:srgbClr val="393434"/>
                </a:solidFill>
                <a:latin typeface="Canva Sans Bold"/>
              </a:rPr>
              <a:t>:</a:t>
            </a:r>
            <a:r>
              <a:rPr lang="en-US" sz="2757">
                <a:solidFill>
                  <a:srgbClr val="393434"/>
                </a:solidFill>
                <a:latin typeface="Canva Sans Semi-Bold"/>
              </a:rPr>
              <a:t> Attend in-person meetups and events organized by community members in your area.</a:t>
            </a:r>
          </a:p>
          <a:p>
            <a:pPr algn="ctr" marL="595274" indent="-297637" lvl="1">
              <a:lnSpc>
                <a:spcPts val="3860"/>
              </a:lnSpc>
              <a:buFont typeface="Arial"/>
              <a:buChar char="•"/>
            </a:pPr>
            <a:r>
              <a:rPr lang="en-US" sz="2757">
                <a:solidFill>
                  <a:srgbClr val="D76754"/>
                </a:solidFill>
                <a:latin typeface="Canva Sans Bold"/>
              </a:rPr>
              <a:t>Educational Workshops</a:t>
            </a:r>
            <a:r>
              <a:rPr lang="en-US" sz="2757">
                <a:solidFill>
                  <a:srgbClr val="393434"/>
                </a:solidFill>
                <a:latin typeface="Canva Sans Semi-Bold"/>
              </a:rPr>
              <a:t>: Participate in workshops and seminars covering various aspects of travel, culture, and adventure.</a:t>
            </a:r>
          </a:p>
          <a:p>
            <a:pPr algn="ctr" marL="595274" indent="-297637" lvl="1">
              <a:lnSpc>
                <a:spcPts val="3860"/>
              </a:lnSpc>
              <a:buFont typeface="Arial"/>
              <a:buChar char="•"/>
            </a:pPr>
            <a:r>
              <a:rPr lang="en-US" sz="2757">
                <a:solidFill>
                  <a:srgbClr val="D76754"/>
                </a:solidFill>
                <a:latin typeface="Canva Sans Bold"/>
              </a:rPr>
              <a:t>Networking Opportunities</a:t>
            </a:r>
            <a:r>
              <a:rPr lang="en-US" sz="2757">
                <a:solidFill>
                  <a:srgbClr val="393434"/>
                </a:solidFill>
                <a:latin typeface="Canva Sans Semi-Bold"/>
              </a:rPr>
              <a:t>: Expand your network, meet new friends, and share experiences with like-minded individuals.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8283" y="460859"/>
            <a:ext cx="11444407" cy="209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0"/>
              </a:lnSpc>
            </a:pPr>
            <a:r>
              <a:rPr lang="en-US" sz="6500">
                <a:solidFill>
                  <a:srgbClr val="393434"/>
                </a:solidFill>
                <a:latin typeface="The Seasons Bold"/>
              </a:rPr>
              <a:t>Events Calendar: Stay Connected and Engaged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3324598" y="1028700"/>
            <a:ext cx="4813163" cy="8448086"/>
          </a:xfrm>
          <a:custGeom>
            <a:avLst/>
            <a:gdLst/>
            <a:ahLst/>
            <a:cxnLst/>
            <a:rect r="r" b="b" t="t" l="l"/>
            <a:pathLst>
              <a:path h="8448086" w="4813163">
                <a:moveTo>
                  <a:pt x="0" y="0"/>
                </a:moveTo>
                <a:lnTo>
                  <a:pt x="4813163" y="0"/>
                </a:lnTo>
                <a:lnTo>
                  <a:pt x="4813163" y="8448086"/>
                </a:lnTo>
                <a:lnTo>
                  <a:pt x="0" y="84480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470" r="-1634" b="-147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B8F8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405903" y="5138527"/>
            <a:ext cx="5767462" cy="1139074"/>
          </a:xfrm>
          <a:custGeom>
            <a:avLst/>
            <a:gdLst/>
            <a:ahLst/>
            <a:cxnLst/>
            <a:rect r="r" b="b" t="t" l="l"/>
            <a:pathLst>
              <a:path h="1139074" w="5767462">
                <a:moveTo>
                  <a:pt x="0" y="0"/>
                </a:moveTo>
                <a:lnTo>
                  <a:pt x="5767462" y="0"/>
                </a:lnTo>
                <a:lnTo>
                  <a:pt x="5767462" y="1139074"/>
                </a:lnTo>
                <a:lnTo>
                  <a:pt x="0" y="1139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-1454805" y="0"/>
            <a:ext cx="5767462" cy="4153245"/>
            <a:chOff x="0" y="0"/>
            <a:chExt cx="3136392" cy="22585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14300" y="125984"/>
              <a:ext cx="2882900" cy="1993900"/>
            </a:xfrm>
            <a:custGeom>
              <a:avLst/>
              <a:gdLst/>
              <a:ahLst/>
              <a:cxnLst/>
              <a:rect r="r" b="b" t="t" l="l"/>
              <a:pathLst>
                <a:path h="1993900" w="2882900">
                  <a:moveTo>
                    <a:pt x="2882900" y="1993900"/>
                  </a:moveTo>
                  <a:lnTo>
                    <a:pt x="0" y="1993900"/>
                  </a:lnTo>
                  <a:lnTo>
                    <a:pt x="0" y="0"/>
                  </a:lnTo>
                  <a:lnTo>
                    <a:pt x="2882900" y="0"/>
                  </a:lnTo>
                  <a:lnTo>
                    <a:pt x="2882900" y="1993900"/>
                  </a:lnTo>
                  <a:close/>
                </a:path>
              </a:pathLst>
            </a:custGeom>
            <a:blipFill>
              <a:blip r:embed="rId3"/>
              <a:stretch>
                <a:fillRect l="-1807" t="0" r="-1807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-1016"/>
              <a:ext cx="3136392" cy="2258568"/>
            </a:xfrm>
            <a:custGeom>
              <a:avLst/>
              <a:gdLst/>
              <a:ahLst/>
              <a:cxnLst/>
              <a:rect r="r" b="b" t="t" l="l"/>
              <a:pathLst>
                <a:path h="2258568" w="3136392">
                  <a:moveTo>
                    <a:pt x="3136392" y="2258568"/>
                  </a:moveTo>
                  <a:lnTo>
                    <a:pt x="0" y="2258568"/>
                  </a:lnTo>
                  <a:lnTo>
                    <a:pt x="0" y="0"/>
                  </a:lnTo>
                  <a:lnTo>
                    <a:pt x="3136392" y="0"/>
                  </a:lnTo>
                  <a:lnTo>
                    <a:pt x="3136392" y="2258568"/>
                  </a:lnTo>
                  <a:close/>
                </a:path>
              </a:pathLst>
            </a:custGeom>
            <a:blipFill>
              <a:blip r:embed="rId4"/>
              <a:stretch>
                <a:fillRect l="-8" t="0" r="-8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-1273856" y="9023275"/>
            <a:ext cx="7839999" cy="1548400"/>
          </a:xfrm>
          <a:custGeom>
            <a:avLst/>
            <a:gdLst/>
            <a:ahLst/>
            <a:cxnLst/>
            <a:rect r="r" b="b" t="t" l="l"/>
            <a:pathLst>
              <a:path h="1548400" w="7839999">
                <a:moveTo>
                  <a:pt x="0" y="0"/>
                </a:moveTo>
                <a:lnTo>
                  <a:pt x="7839999" y="0"/>
                </a:lnTo>
                <a:lnTo>
                  <a:pt x="7839999" y="1548400"/>
                </a:lnTo>
                <a:lnTo>
                  <a:pt x="0" y="1548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-1781832" y="3612587"/>
            <a:ext cx="7839999" cy="5645713"/>
            <a:chOff x="0" y="0"/>
            <a:chExt cx="3136392" cy="225856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14300" y="125984"/>
              <a:ext cx="2882900" cy="1993900"/>
            </a:xfrm>
            <a:custGeom>
              <a:avLst/>
              <a:gdLst/>
              <a:ahLst/>
              <a:cxnLst/>
              <a:rect r="r" b="b" t="t" l="l"/>
              <a:pathLst>
                <a:path h="1993900" w="2882900">
                  <a:moveTo>
                    <a:pt x="2882900" y="1993900"/>
                  </a:moveTo>
                  <a:lnTo>
                    <a:pt x="0" y="1993900"/>
                  </a:lnTo>
                  <a:lnTo>
                    <a:pt x="0" y="0"/>
                  </a:lnTo>
                  <a:lnTo>
                    <a:pt x="2882900" y="0"/>
                  </a:lnTo>
                  <a:lnTo>
                    <a:pt x="2882900" y="1993900"/>
                  </a:lnTo>
                  <a:close/>
                </a:path>
              </a:pathLst>
            </a:custGeom>
            <a:blipFill>
              <a:blip r:embed="rId5"/>
              <a:stretch>
                <a:fillRect l="0" t="0" r="-3809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-1016"/>
              <a:ext cx="3136392" cy="2258568"/>
            </a:xfrm>
            <a:custGeom>
              <a:avLst/>
              <a:gdLst/>
              <a:ahLst/>
              <a:cxnLst/>
              <a:rect r="r" b="b" t="t" l="l"/>
              <a:pathLst>
                <a:path h="2258568" w="3136392">
                  <a:moveTo>
                    <a:pt x="3136392" y="2258568"/>
                  </a:moveTo>
                  <a:lnTo>
                    <a:pt x="0" y="2258568"/>
                  </a:lnTo>
                  <a:lnTo>
                    <a:pt x="0" y="0"/>
                  </a:lnTo>
                  <a:lnTo>
                    <a:pt x="3136392" y="0"/>
                  </a:lnTo>
                  <a:lnTo>
                    <a:pt x="3136392" y="2258568"/>
                  </a:lnTo>
                  <a:close/>
                </a:path>
              </a:pathLst>
            </a:custGeom>
            <a:blipFill>
              <a:blip r:embed="rId4"/>
              <a:stretch>
                <a:fillRect l="-8" t="0" r="-8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572383" y="443327"/>
            <a:ext cx="1337595" cy="26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9B8F83"/>
                </a:solidFill>
                <a:latin typeface="Andasia"/>
              </a:rPr>
              <a:t>Bailey Dupont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73651" y="376652"/>
            <a:ext cx="8930685" cy="1605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6"/>
              </a:lnSpc>
            </a:pPr>
            <a:r>
              <a:rPr lang="en-US" sz="4920">
                <a:solidFill>
                  <a:srgbClr val="393434"/>
                </a:solidFill>
                <a:latin typeface="The Seasons Bold"/>
              </a:rPr>
              <a:t>Community Page: Connection and Engagement Hub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817674" y="2019473"/>
            <a:ext cx="11470326" cy="7598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37876" indent="-318938" lvl="1">
              <a:lnSpc>
                <a:spcPts val="4136"/>
              </a:lnSpc>
              <a:buFont typeface="Arial"/>
              <a:buChar char="•"/>
            </a:pPr>
            <a:r>
              <a:rPr lang="en-US" sz="2954">
                <a:solidFill>
                  <a:srgbClr val="9B8F83"/>
                </a:solidFill>
                <a:latin typeface="Open Sans Bold"/>
              </a:rPr>
              <a:t>Purpose:</a:t>
            </a:r>
            <a:r>
              <a:rPr lang="en-US" sz="2954">
                <a:solidFill>
                  <a:srgbClr val="9B8F83"/>
                </a:solidFill>
                <a:latin typeface="Open Sans"/>
              </a:rPr>
              <a:t> </a:t>
            </a:r>
            <a:r>
              <a:rPr lang="en-US" sz="2954">
                <a:solidFill>
                  <a:srgbClr val="1F2020"/>
                </a:solidFill>
                <a:latin typeface="Open Sans"/>
              </a:rPr>
              <a:t>Connect travelers, share experiences, foster belonging.</a:t>
            </a:r>
          </a:p>
          <a:p>
            <a:pPr marL="637876" indent="-318938" lvl="1">
              <a:lnSpc>
                <a:spcPts val="4136"/>
              </a:lnSpc>
              <a:buFont typeface="Arial"/>
              <a:buChar char="•"/>
            </a:pPr>
            <a:r>
              <a:rPr lang="en-US" sz="2954">
                <a:solidFill>
                  <a:srgbClr val="9B8F83"/>
                </a:solidFill>
                <a:latin typeface="Open Sans Bold"/>
              </a:rPr>
              <a:t>Key Features:</a:t>
            </a:r>
          </a:p>
          <a:p>
            <a:pPr marL="1275753" indent="-425251" lvl="2">
              <a:lnSpc>
                <a:spcPts val="4136"/>
              </a:lnSpc>
              <a:buAutoNum type="alphaLcPeriod" startAt="1"/>
            </a:pPr>
            <a:r>
              <a:rPr lang="en-US" sz="2954">
                <a:solidFill>
                  <a:srgbClr val="231F1F"/>
                </a:solidFill>
                <a:latin typeface="Open Sans"/>
              </a:rPr>
              <a:t>User Profiles: Showcasing travel experiences and preferences.</a:t>
            </a:r>
          </a:p>
          <a:p>
            <a:pPr marL="1275753" indent="-425251" lvl="2">
              <a:lnSpc>
                <a:spcPts val="4136"/>
              </a:lnSpc>
              <a:buAutoNum type="alphaLcPeriod" startAt="1"/>
            </a:pPr>
            <a:r>
              <a:rPr lang="en-US" sz="2954">
                <a:solidFill>
                  <a:srgbClr val="231F1F"/>
                </a:solidFill>
                <a:latin typeface="Open Sans"/>
              </a:rPr>
              <a:t>Interactive Feed: Real-time updates, photos, and videos.</a:t>
            </a:r>
          </a:p>
          <a:p>
            <a:pPr marL="1275753" indent="-425251" lvl="2">
              <a:lnSpc>
                <a:spcPts val="4136"/>
              </a:lnSpc>
              <a:buAutoNum type="alphaLcPeriod" startAt="1"/>
            </a:pPr>
            <a:r>
              <a:rPr lang="en-US" sz="2954">
                <a:solidFill>
                  <a:srgbClr val="231F1F"/>
                </a:solidFill>
                <a:latin typeface="Open Sans"/>
              </a:rPr>
              <a:t>Destination Discussions: Conversations about favorite spots.</a:t>
            </a:r>
          </a:p>
          <a:p>
            <a:pPr marL="1275753" indent="-425251" lvl="2">
              <a:lnSpc>
                <a:spcPts val="4136"/>
              </a:lnSpc>
              <a:buAutoNum type="alphaLcPeriod" startAt="1"/>
            </a:pPr>
            <a:r>
              <a:rPr lang="en-US" sz="2954">
                <a:solidFill>
                  <a:srgbClr val="231F1F"/>
                </a:solidFill>
                <a:latin typeface="Open Sans"/>
              </a:rPr>
              <a:t>Group Interactions: Join interest-</a:t>
            </a:r>
            <a:r>
              <a:rPr lang="en-US" sz="2954">
                <a:solidFill>
                  <a:srgbClr val="231F1F"/>
                </a:solidFill>
                <a:latin typeface="Open Sans"/>
              </a:rPr>
              <a:t>based groups, plan trips.</a:t>
            </a:r>
          </a:p>
          <a:p>
            <a:pPr marL="1275753" indent="-425251" lvl="2">
              <a:lnSpc>
                <a:spcPts val="4136"/>
              </a:lnSpc>
              <a:buAutoNum type="alphaLcPeriod" startAt="1"/>
            </a:pPr>
            <a:r>
              <a:rPr lang="en-US" sz="2954">
                <a:solidFill>
                  <a:srgbClr val="231F1F"/>
                </a:solidFill>
                <a:latin typeface="Open Sans"/>
              </a:rPr>
              <a:t>Events Calendar: Virtual and physical events, workshops.</a:t>
            </a:r>
          </a:p>
          <a:p>
            <a:pPr marL="637876" indent="-318938" lvl="1">
              <a:lnSpc>
                <a:spcPts val="4136"/>
              </a:lnSpc>
              <a:buFont typeface="Arial"/>
              <a:buChar char="•"/>
            </a:pPr>
            <a:r>
              <a:rPr lang="en-US" sz="2954">
                <a:solidFill>
                  <a:srgbClr val="9B8F83"/>
                </a:solidFill>
                <a:latin typeface="Open Sans Bold"/>
              </a:rPr>
              <a:t>Benefits:</a:t>
            </a:r>
          </a:p>
          <a:p>
            <a:pPr marL="1275753" indent="-425251" lvl="2">
              <a:lnSpc>
                <a:spcPts val="4136"/>
              </a:lnSpc>
              <a:buFont typeface="Arial"/>
              <a:buChar char="⚬"/>
            </a:pPr>
            <a:r>
              <a:rPr lang="en-US" sz="2954">
                <a:solidFill>
                  <a:srgbClr val="1F2020"/>
                </a:solidFill>
                <a:latin typeface="Open Sans"/>
              </a:rPr>
              <a:t>Connection: Forge global friendships.</a:t>
            </a:r>
          </a:p>
          <a:p>
            <a:pPr marL="1275753" indent="-425251" lvl="2">
              <a:lnSpc>
                <a:spcPts val="4136"/>
              </a:lnSpc>
              <a:buFont typeface="Arial"/>
              <a:buChar char="⚬"/>
            </a:pPr>
            <a:r>
              <a:rPr lang="en-US" sz="2954">
                <a:solidFill>
                  <a:srgbClr val="1F2020"/>
                </a:solidFill>
                <a:latin typeface="Open Sans"/>
              </a:rPr>
              <a:t>Inspiration: Motivate future travel experiences.</a:t>
            </a:r>
          </a:p>
          <a:p>
            <a:pPr marL="1275753" indent="-425251" lvl="2">
              <a:lnSpc>
                <a:spcPts val="4136"/>
              </a:lnSpc>
              <a:buFont typeface="Arial"/>
              <a:buChar char="⚬"/>
            </a:pPr>
            <a:r>
              <a:rPr lang="en-US" sz="2954">
                <a:solidFill>
                  <a:srgbClr val="1F2020"/>
                </a:solidFill>
                <a:latin typeface="Open Sans"/>
              </a:rPr>
              <a:t>Knowledge Sharing: Exchange valuable insights.</a:t>
            </a:r>
          </a:p>
          <a:p>
            <a:pPr>
              <a:lnSpc>
                <a:spcPts val="255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DAGAggaSL24</dc:identifier>
  <dcterms:modified xsi:type="dcterms:W3CDTF">2011-08-01T06:04:30Z</dcterms:modified>
  <cp:revision>1</cp:revision>
  <dc:title>Project presentation</dc:title>
</cp:coreProperties>
</file>